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8" r:id="rId2"/>
    <p:sldId id="262" r:id="rId3"/>
    <p:sldId id="304" r:id="rId4"/>
    <p:sldId id="305" r:id="rId5"/>
    <p:sldId id="315" r:id="rId6"/>
    <p:sldId id="316" r:id="rId7"/>
    <p:sldId id="317" r:id="rId8"/>
    <p:sldId id="318" r:id="rId9"/>
    <p:sldId id="284" r:id="rId10"/>
    <p:sldId id="282" r:id="rId11"/>
    <p:sldId id="306" r:id="rId12"/>
    <p:sldId id="307" r:id="rId13"/>
    <p:sldId id="283" r:id="rId14"/>
    <p:sldId id="285" r:id="rId15"/>
    <p:sldId id="287" r:id="rId16"/>
    <p:sldId id="290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289" r:id="rId25"/>
    <p:sldId id="294" r:id="rId26"/>
    <p:sldId id="295" r:id="rId27"/>
    <p:sldId id="296" r:id="rId28"/>
    <p:sldId id="298" r:id="rId29"/>
    <p:sldId id="297" r:id="rId30"/>
    <p:sldId id="299" r:id="rId31"/>
    <p:sldId id="278" r:id="rId32"/>
    <p:sldId id="279" r:id="rId33"/>
    <p:sldId id="280" r:id="rId34"/>
    <p:sldId id="291" r:id="rId35"/>
    <p:sldId id="292" r:id="rId36"/>
    <p:sldId id="293" r:id="rId37"/>
    <p:sldId id="260" r:id="rId38"/>
    <p:sldId id="273" r:id="rId39"/>
    <p:sldId id="275" r:id="rId40"/>
    <p:sldId id="281" r:id="rId41"/>
    <p:sldId id="276" r:id="rId42"/>
    <p:sldId id="277" r:id="rId43"/>
    <p:sldId id="272" r:id="rId44"/>
    <p:sldId id="274" r:id="rId45"/>
    <p:sldId id="263" r:id="rId46"/>
    <p:sldId id="302" r:id="rId47"/>
    <p:sldId id="303" r:id="rId48"/>
    <p:sldId id="271" r:id="rId49"/>
    <p:sldId id="259" r:id="rId50"/>
    <p:sldId id="261" r:id="rId51"/>
    <p:sldId id="266" r:id="rId52"/>
    <p:sldId id="267" r:id="rId53"/>
    <p:sldId id="268" r:id="rId54"/>
    <p:sldId id="269" r:id="rId55"/>
  </p:sldIdLst>
  <p:sldSz cx="9144000" cy="5143500" type="screen16x9"/>
  <p:notesSz cx="6858000" cy="9144000"/>
  <p:custDataLst>
    <p:tags r:id="rId5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ntacula Geht-dich-nix-an" initials="TGdna" lastIdx="1" clrIdx="0">
    <p:extLst>
      <p:ext uri="{19B8F6BF-5375-455C-9EA6-DF929625EA0E}">
        <p15:presenceInfo xmlns:p15="http://schemas.microsoft.com/office/powerpoint/2012/main" userId="6e5e425b991d53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BFCFC"/>
    <a:srgbClr val="FCFCFC"/>
    <a:srgbClr val="FCFCFD"/>
    <a:srgbClr val="FCFDFD"/>
    <a:srgbClr val="FDFDFD"/>
    <a:srgbClr val="FDFDFE"/>
    <a:srgbClr val="FDFEFE"/>
    <a:srgbClr val="FEFEFE"/>
    <a:srgbClr val="FE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Objects="1" showGuides="1">
      <p:cViewPr varScale="1">
        <p:scale>
          <a:sx n="152" d="100"/>
          <a:sy n="152" d="100"/>
        </p:scale>
        <p:origin x="426" y="36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2T15:29:54.053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7/15/2021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7/15/2021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0977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8533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1679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8991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0952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3654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61640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45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5773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48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49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7263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54936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84324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</p:spPr>
        <p:txBody>
          <a:bodyPr t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2374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pic>
        <p:nvPicPr>
          <p:cNvPr id="29" name="Grafik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  <p:pic>
        <p:nvPicPr>
          <p:cNvPr id="32" name="Grafik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pic>
        <p:nvPicPr>
          <p:cNvPr id="28" name="Grafik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/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5" y="1239837"/>
            <a:ext cx="3349625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3886201" y="1239837"/>
            <a:ext cx="3349625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7416801" y="4155928"/>
            <a:ext cx="1547813" cy="467268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416801" y="3562453"/>
            <a:ext cx="1547813" cy="521465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416801" y="4623195"/>
            <a:ext cx="1547813" cy="180580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05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7632340" y="203047"/>
            <a:ext cx="1368153" cy="781408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3" r:id="rId15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C899D4D8-E739-41E8-821E-6586096386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9" b="11319"/>
          <a:stretch>
            <a:fillRect/>
          </a:stretch>
        </p:blipFill>
        <p:spPr/>
      </p:pic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1" name="Title 20"/>
          <p:cNvSpPr>
            <a:spLocks noGrp="1"/>
          </p:cNvSpPr>
          <p:nvPr>
            <p:ph type="ctrTitle"/>
          </p:nvPr>
        </p:nvSpPr>
        <p:spPr/>
        <p:txBody>
          <a:bodyPr tIns="0">
            <a:noAutofit/>
          </a:bodyPr>
          <a:lstStyle/>
          <a:p>
            <a:r>
              <a:rPr lang="en-GB" dirty="0"/>
              <a:t>Discovering a Global Data Model from Event Logs</a:t>
            </a:r>
            <a:endParaRPr lang="en-US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Kim-Pascal Borchart</a:t>
            </a:r>
          </a:p>
          <a:p>
            <a:r>
              <a:rPr lang="de-DE" dirty="0"/>
              <a:t>BPI @ HPI</a:t>
            </a:r>
          </a:p>
          <a:p>
            <a:r>
              <a:rPr lang="de-DE" dirty="0"/>
              <a:t>Summer 2021</a:t>
            </a:r>
          </a:p>
        </p:txBody>
      </p:sp>
    </p:spTree>
    <p:extLst>
      <p:ext uri="{BB962C8B-B14F-4D97-AF65-F5344CB8AC3E}">
        <p14:creationId xmlns:p14="http://schemas.microsoft.com/office/powerpoint/2010/main" val="112210005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7D3B9-CC6D-4113-931D-484947E6E8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4BED4-23ED-47C1-A8DB-7E6D9078E9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62B5D-77EA-4766-B397-2AE4373F3A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10</a:t>
            </a:fld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9B9502-8B02-4618-A8B9-827B7C39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66EE5-6FE5-41C8-B05E-F262E31CA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33" y="1133257"/>
            <a:ext cx="5812736" cy="401024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3D6C3B97-238B-47AF-A7D6-41DA92680358}"/>
              </a:ext>
            </a:extLst>
          </p:cNvPr>
          <p:cNvSpPr/>
          <p:nvPr/>
        </p:nvSpPr>
        <p:spPr bwMode="gray">
          <a:xfrm>
            <a:off x="1416260" y="1673768"/>
            <a:ext cx="432048" cy="3158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9CCA77-68D8-44E1-80F6-4050374DB503}"/>
              </a:ext>
            </a:extLst>
          </p:cNvPr>
          <p:cNvSpPr/>
          <p:nvPr/>
        </p:nvSpPr>
        <p:spPr bwMode="gray">
          <a:xfrm>
            <a:off x="3059832" y="1666418"/>
            <a:ext cx="432048" cy="3158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61ACFC-5A7F-4058-ADBD-60AB2F771D90}"/>
              </a:ext>
            </a:extLst>
          </p:cNvPr>
          <p:cNvSpPr/>
          <p:nvPr/>
        </p:nvSpPr>
        <p:spPr bwMode="gray">
          <a:xfrm>
            <a:off x="1416260" y="3075805"/>
            <a:ext cx="432048" cy="3158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8DD8D91-3139-463F-973E-D4A43107AFCD}"/>
              </a:ext>
            </a:extLst>
          </p:cNvPr>
          <p:cNvSpPr/>
          <p:nvPr/>
        </p:nvSpPr>
        <p:spPr bwMode="gray">
          <a:xfrm>
            <a:off x="3059832" y="3075806"/>
            <a:ext cx="432048" cy="3158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75517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B35CDB-F721-4235-85E7-173EA207D8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CA498C-CB22-4D46-AF35-BCFE260B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- Example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1EEBB-CCEF-4EB4-A755-1AD6837780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F0CCB-3957-484C-8C9B-E7F3744476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3BCF-CC07-4550-B288-59761E4019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11</a:t>
            </a:fld>
            <a:endParaRPr lang="en-US" b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1BDF8E-A44F-4E75-A5F6-E4DD81640680}"/>
              </a:ext>
            </a:extLst>
          </p:cNvPr>
          <p:cNvGrpSpPr/>
          <p:nvPr/>
        </p:nvGrpSpPr>
        <p:grpSpPr>
          <a:xfrm>
            <a:off x="755576" y="1825983"/>
            <a:ext cx="3991753" cy="2451789"/>
            <a:chOff x="755576" y="1825983"/>
            <a:chExt cx="3991753" cy="245178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D359BD4-C962-4EC8-9573-A70ED05DDB09}"/>
                </a:ext>
              </a:extLst>
            </p:cNvPr>
            <p:cNvSpPr/>
            <p:nvPr/>
          </p:nvSpPr>
          <p:spPr bwMode="gray">
            <a:xfrm>
              <a:off x="755576" y="1958720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357BEA2-30A3-4811-8C92-42A990A15064}"/>
                </a:ext>
              </a:extLst>
            </p:cNvPr>
            <p:cNvSpPr/>
            <p:nvPr/>
          </p:nvSpPr>
          <p:spPr bwMode="gray">
            <a:xfrm>
              <a:off x="755576" y="2724150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BFC374D-3F72-48E3-8B0C-3C65EFD8C8FF}"/>
                </a:ext>
              </a:extLst>
            </p:cNvPr>
            <p:cNvSpPr/>
            <p:nvPr/>
          </p:nvSpPr>
          <p:spPr bwMode="gray">
            <a:xfrm>
              <a:off x="755580" y="3491264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73223D-8FCA-47BA-A920-946A3355C8F0}"/>
                </a:ext>
              </a:extLst>
            </p:cNvPr>
            <p:cNvSpPr/>
            <p:nvPr/>
          </p:nvSpPr>
          <p:spPr bwMode="gray">
            <a:xfrm>
              <a:off x="3955241" y="1825983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Att1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8D7201-0024-422A-874C-3EABFA6B3587}"/>
                </a:ext>
              </a:extLst>
            </p:cNvPr>
            <p:cNvSpPr/>
            <p:nvPr/>
          </p:nvSpPr>
          <p:spPr bwMode="gray">
            <a:xfrm>
              <a:off x="3955241" y="2486908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Att2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440C3F-8D8D-457F-BAAA-4149DD04CEAD}"/>
                </a:ext>
              </a:extLst>
            </p:cNvPr>
            <p:cNvSpPr/>
            <p:nvPr/>
          </p:nvSpPr>
          <p:spPr bwMode="gray">
            <a:xfrm>
              <a:off x="3955241" y="3147833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Att3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6CFA59-1812-46F8-8E93-ABCFAD6526B0}"/>
                </a:ext>
              </a:extLst>
            </p:cNvPr>
            <p:cNvSpPr/>
            <p:nvPr/>
          </p:nvSpPr>
          <p:spPr bwMode="gray">
            <a:xfrm>
              <a:off x="3955241" y="3808758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Att4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E1CDDFC-C698-4326-B11A-2FBAD3474BE9}"/>
                </a:ext>
              </a:extLst>
            </p:cNvPr>
            <p:cNvCxnSpPr>
              <a:stCxn id="7" idx="3"/>
              <a:endCxn id="10" idx="1"/>
            </p:cNvCxnSpPr>
            <p:nvPr/>
          </p:nvCxnSpPr>
          <p:spPr bwMode="gray">
            <a:xfrm flipV="1">
              <a:off x="1691680" y="2060490"/>
              <a:ext cx="2263561" cy="20474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938C500-F79A-4695-BC9D-A5668C0D4F53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 bwMode="gray">
            <a:xfrm>
              <a:off x="1691680" y="2265235"/>
              <a:ext cx="2263561" cy="45618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E71965B-82D1-489F-ABA2-3CE471667C2E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 bwMode="gray">
            <a:xfrm flipV="1">
              <a:off x="1691680" y="2060490"/>
              <a:ext cx="2263561" cy="97017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92208FD-0F07-480B-A54B-D511DC94D30D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 bwMode="gray">
            <a:xfrm flipV="1">
              <a:off x="1691680" y="2721415"/>
              <a:ext cx="2263561" cy="30925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2A2C5AB-CF68-4D00-8CE6-D4C8CA1B1961}"/>
                </a:ext>
              </a:extLst>
            </p:cNvPr>
            <p:cNvCxnSpPr>
              <a:cxnSpLocks/>
              <a:stCxn id="8" idx="3"/>
              <a:endCxn id="12" idx="1"/>
            </p:cNvCxnSpPr>
            <p:nvPr/>
          </p:nvCxnSpPr>
          <p:spPr bwMode="gray">
            <a:xfrm>
              <a:off x="1691680" y="3030665"/>
              <a:ext cx="2263561" cy="35167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48BFBBB-4162-46D1-8CF0-C5D801C01C0A}"/>
                </a:ext>
              </a:extLst>
            </p:cNvPr>
            <p:cNvCxnSpPr>
              <a:cxnSpLocks/>
              <a:stCxn id="9" idx="3"/>
              <a:endCxn id="13" idx="1"/>
            </p:cNvCxnSpPr>
            <p:nvPr/>
          </p:nvCxnSpPr>
          <p:spPr bwMode="gray">
            <a:xfrm>
              <a:off x="1691684" y="3797779"/>
              <a:ext cx="2263557" cy="245486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684CCE9-8B93-4AE1-B323-41B3D0A11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45" y="1091622"/>
            <a:ext cx="3590900" cy="24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6201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CA498C-CB22-4D46-AF35-BCFE260B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- Example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1EEBB-CCEF-4EB4-A755-1AD6837780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F0CCB-3957-484C-8C9B-E7F3744476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3BCF-CC07-4550-B288-59761E4019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12</a:t>
            </a:fld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359BD4-C962-4EC8-9573-A70ED05DDB09}"/>
              </a:ext>
            </a:extLst>
          </p:cNvPr>
          <p:cNvSpPr/>
          <p:nvPr/>
        </p:nvSpPr>
        <p:spPr bwMode="gray">
          <a:xfrm>
            <a:off x="755576" y="195872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57BEA2-30A3-4811-8C92-42A990A15064}"/>
              </a:ext>
            </a:extLst>
          </p:cNvPr>
          <p:cNvSpPr/>
          <p:nvPr/>
        </p:nvSpPr>
        <p:spPr bwMode="gray">
          <a:xfrm>
            <a:off x="755576" y="272415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73223D-8FCA-47BA-A920-946A3355C8F0}"/>
              </a:ext>
            </a:extLst>
          </p:cNvPr>
          <p:cNvSpPr/>
          <p:nvPr/>
        </p:nvSpPr>
        <p:spPr bwMode="gray">
          <a:xfrm>
            <a:off x="3955241" y="182598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Att1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8D7201-0024-422A-874C-3EABFA6B3587}"/>
              </a:ext>
            </a:extLst>
          </p:cNvPr>
          <p:cNvSpPr/>
          <p:nvPr/>
        </p:nvSpPr>
        <p:spPr bwMode="gray">
          <a:xfrm>
            <a:off x="3955241" y="2486908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Att2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440C3F-8D8D-457F-BAAA-4149DD04CEAD}"/>
              </a:ext>
            </a:extLst>
          </p:cNvPr>
          <p:cNvSpPr/>
          <p:nvPr/>
        </p:nvSpPr>
        <p:spPr bwMode="gray">
          <a:xfrm>
            <a:off x="3955241" y="314783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Att3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1CDDFC-C698-4326-B11A-2FBAD3474BE9}"/>
              </a:ext>
            </a:extLst>
          </p:cNvPr>
          <p:cNvCxnSpPr>
            <a:stCxn id="7" idx="3"/>
            <a:endCxn id="10" idx="1"/>
          </p:cNvCxnSpPr>
          <p:nvPr/>
        </p:nvCxnSpPr>
        <p:spPr bwMode="gray">
          <a:xfrm flipV="1">
            <a:off x="1691680" y="2060490"/>
            <a:ext cx="2263561" cy="2047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38C500-F79A-4695-BC9D-A5668C0D4F53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 bwMode="gray">
          <a:xfrm>
            <a:off x="1691680" y="2265235"/>
            <a:ext cx="2263561" cy="4561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71965B-82D1-489F-ABA2-3CE471667C2E}"/>
              </a:ext>
            </a:extLst>
          </p:cNvPr>
          <p:cNvCxnSpPr>
            <a:stCxn id="8" idx="3"/>
            <a:endCxn id="10" idx="1"/>
          </p:cNvCxnSpPr>
          <p:nvPr/>
        </p:nvCxnSpPr>
        <p:spPr bwMode="gray">
          <a:xfrm flipV="1">
            <a:off x="1691680" y="2060490"/>
            <a:ext cx="2263561" cy="9701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2208FD-0F07-480B-A54B-D511DC94D30D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 bwMode="gray">
          <a:xfrm flipV="1">
            <a:off x="1691680" y="2721415"/>
            <a:ext cx="2263561" cy="3092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2A2C5AB-CF68-4D00-8CE6-D4C8CA1B1961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 bwMode="gray">
          <a:xfrm>
            <a:off x="1691680" y="3030665"/>
            <a:ext cx="2263561" cy="3516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3684CCE9-8B93-4AE1-B323-41B3D0A11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45" y="1091622"/>
            <a:ext cx="3590900" cy="247738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3491C9B-F939-4915-9391-A7FFBFBB79DD}"/>
              </a:ext>
            </a:extLst>
          </p:cNvPr>
          <p:cNvSpPr/>
          <p:nvPr/>
        </p:nvSpPr>
        <p:spPr bwMode="gray">
          <a:xfrm>
            <a:off x="4641905" y="3849502"/>
            <a:ext cx="1440160" cy="1080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A3936C1-382C-4513-824C-A379607FBF89}"/>
              </a:ext>
            </a:extLst>
          </p:cNvPr>
          <p:cNvCxnSpPr/>
          <p:nvPr/>
        </p:nvCxnSpPr>
        <p:spPr bwMode="gray">
          <a:xfrm>
            <a:off x="4641905" y="4051878"/>
            <a:ext cx="144016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98F0922-3072-4070-9D83-329938640B53}"/>
              </a:ext>
            </a:extLst>
          </p:cNvPr>
          <p:cNvSpPr txBox="1"/>
          <p:nvPr/>
        </p:nvSpPr>
        <p:spPr bwMode="gray">
          <a:xfrm>
            <a:off x="4731636" y="412109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Attr4</a:t>
            </a:r>
            <a:endParaRPr lang="en-GB" sz="1200" dirty="0" err="1"/>
          </a:p>
        </p:txBody>
      </p:sp>
    </p:spTree>
    <p:extLst>
      <p:ext uri="{BB962C8B-B14F-4D97-AF65-F5344CB8AC3E}">
        <p14:creationId xmlns:p14="http://schemas.microsoft.com/office/powerpoint/2010/main" val="109206556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3E0A7B-9FA8-46BF-AED0-07B3F21B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– Real World Example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7D3B9-CC6D-4113-931D-484947E6E8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4BED4-23ED-47C1-A8DB-7E6D9078E9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62B5D-77EA-4766-B397-2AE4373F3A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13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66EE5-6FE5-41C8-B05E-F262E31CA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10" y="1076050"/>
            <a:ext cx="2775812" cy="1915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0FBC25-5BE2-449B-8AE0-01753FD0D1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9407" y="1093931"/>
            <a:ext cx="3766588" cy="182277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783711-A89B-4ED5-AE94-85FB9A730A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6517" y="2739546"/>
            <a:ext cx="3312367" cy="248833"/>
          </a:xfrm>
        </p:spPr>
        <p:txBody>
          <a:bodyPr/>
          <a:lstStyle/>
          <a:p>
            <a:r>
              <a:rPr lang="de-DE" sz="800" dirty="0"/>
              <a:t>A2A diagram for one BPI challenge 2017 event log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5216627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CA498C-CB22-4D46-AF35-BCFE260B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– Data Structure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1EEBB-CCEF-4EB4-A755-1AD6837780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F0CCB-3957-484C-8C9B-E7F3744476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3BCF-CC07-4550-B288-59761E4019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14</a:t>
            </a:fld>
            <a:endParaRPr lang="en-US" b="1" dirty="0"/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3B4B2160-D13D-4DB0-BAB1-AFAB381308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575874"/>
              </p:ext>
            </p:extLst>
          </p:nvPr>
        </p:nvGraphicFramePr>
        <p:xfrm>
          <a:off x="354086" y="3003798"/>
          <a:ext cx="60960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8210355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8436348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106126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697854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832440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Att1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Att2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Att3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Att4</a:t>
                      </a:r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21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740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655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x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21986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A9FF877F-3CCD-4D51-B722-861CCE7E6737}"/>
              </a:ext>
            </a:extLst>
          </p:cNvPr>
          <p:cNvGrpSpPr/>
          <p:nvPr/>
        </p:nvGrpSpPr>
        <p:grpSpPr>
          <a:xfrm>
            <a:off x="364050" y="1347614"/>
            <a:ext cx="2119718" cy="1384555"/>
            <a:chOff x="398361" y="1300139"/>
            <a:chExt cx="1800200" cy="103379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11BDF8E-A44F-4E75-A5F6-E4DD81640680}"/>
                </a:ext>
              </a:extLst>
            </p:cNvPr>
            <p:cNvGrpSpPr/>
            <p:nvPr/>
          </p:nvGrpSpPr>
          <p:grpSpPr>
            <a:xfrm>
              <a:off x="398361" y="1300139"/>
              <a:ext cx="1800200" cy="1033799"/>
              <a:chOff x="755576" y="1825983"/>
              <a:chExt cx="3991753" cy="2451789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359BD4-C962-4EC8-9573-A70ED05DDB09}"/>
                  </a:ext>
                </a:extLst>
              </p:cNvPr>
              <p:cNvSpPr/>
              <p:nvPr/>
            </p:nvSpPr>
            <p:spPr bwMode="gray">
              <a:xfrm>
                <a:off x="755576" y="1958720"/>
                <a:ext cx="936104" cy="613030"/>
              </a:xfrm>
              <a:prstGeom prst="round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en-GB" sz="2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357BEA2-30A3-4811-8C92-42A990A15064}"/>
                  </a:ext>
                </a:extLst>
              </p:cNvPr>
              <p:cNvSpPr/>
              <p:nvPr/>
            </p:nvSpPr>
            <p:spPr bwMode="gray">
              <a:xfrm>
                <a:off x="755576" y="2724150"/>
                <a:ext cx="936104" cy="613030"/>
              </a:xfrm>
              <a:prstGeom prst="round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en-GB" sz="2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BFC374D-3F72-48E3-8B0C-3C65EFD8C8FF}"/>
                  </a:ext>
                </a:extLst>
              </p:cNvPr>
              <p:cNvSpPr/>
              <p:nvPr/>
            </p:nvSpPr>
            <p:spPr bwMode="gray">
              <a:xfrm>
                <a:off x="755580" y="3491264"/>
                <a:ext cx="936104" cy="613030"/>
              </a:xfrm>
              <a:prstGeom prst="round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en-GB" sz="2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73223D-8FCA-47BA-A920-946A3355C8F0}"/>
                  </a:ext>
                </a:extLst>
              </p:cNvPr>
              <p:cNvSpPr/>
              <p:nvPr/>
            </p:nvSpPr>
            <p:spPr bwMode="gray">
              <a:xfrm>
                <a:off x="3955241" y="1825983"/>
                <a:ext cx="792088" cy="469014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500" dirty="0">
                    <a:solidFill>
                      <a:schemeClr val="bg1"/>
                    </a:solidFill>
                  </a:rPr>
                  <a:t>Att1</a:t>
                </a:r>
                <a:endParaRPr lang="en-GB" sz="12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F8D7201-0024-422A-874C-3EABFA6B3587}"/>
                  </a:ext>
                </a:extLst>
              </p:cNvPr>
              <p:cNvSpPr/>
              <p:nvPr/>
            </p:nvSpPr>
            <p:spPr bwMode="gray">
              <a:xfrm>
                <a:off x="3955241" y="2486908"/>
                <a:ext cx="792088" cy="469014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500" dirty="0">
                    <a:solidFill>
                      <a:schemeClr val="bg1"/>
                    </a:solidFill>
                  </a:rPr>
                  <a:t>Att2</a:t>
                </a:r>
                <a:endParaRPr lang="en-GB" sz="5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B440C3F-8D8D-457F-BAAA-4149DD04CEAD}"/>
                  </a:ext>
                </a:extLst>
              </p:cNvPr>
              <p:cNvSpPr/>
              <p:nvPr/>
            </p:nvSpPr>
            <p:spPr bwMode="gray">
              <a:xfrm>
                <a:off x="3955241" y="3147833"/>
                <a:ext cx="792088" cy="469014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500" dirty="0">
                    <a:solidFill>
                      <a:schemeClr val="bg1"/>
                    </a:solidFill>
                  </a:rPr>
                  <a:t>Att3</a:t>
                </a:r>
                <a:endParaRPr lang="en-GB" sz="5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96CFA59-1812-46F8-8E93-ABCFAD6526B0}"/>
                  </a:ext>
                </a:extLst>
              </p:cNvPr>
              <p:cNvSpPr/>
              <p:nvPr/>
            </p:nvSpPr>
            <p:spPr bwMode="gray">
              <a:xfrm>
                <a:off x="3955241" y="3808758"/>
                <a:ext cx="792088" cy="469014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500" dirty="0">
                    <a:solidFill>
                      <a:schemeClr val="bg1"/>
                    </a:solidFill>
                  </a:rPr>
                  <a:t>Att4</a:t>
                </a:r>
                <a:endParaRPr lang="en-GB" sz="500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FE1CDDFC-C698-4326-B11A-2FBAD3474BE9}"/>
                  </a:ext>
                </a:extLst>
              </p:cNvPr>
              <p:cNvCxnSpPr>
                <a:stCxn id="7" idx="3"/>
                <a:endCxn id="10" idx="1"/>
              </p:cNvCxnSpPr>
              <p:nvPr/>
            </p:nvCxnSpPr>
            <p:spPr bwMode="gray">
              <a:xfrm flipV="1">
                <a:off x="1691680" y="2060490"/>
                <a:ext cx="2263561" cy="204745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938C500-F79A-4695-BC9D-A5668C0D4F53}"/>
                  </a:ext>
                </a:extLst>
              </p:cNvPr>
              <p:cNvCxnSpPr>
                <a:cxnSpLocks/>
                <a:stCxn id="7" idx="3"/>
                <a:endCxn id="11" idx="1"/>
              </p:cNvCxnSpPr>
              <p:nvPr/>
            </p:nvCxnSpPr>
            <p:spPr bwMode="gray">
              <a:xfrm>
                <a:off x="1691680" y="2265235"/>
                <a:ext cx="2263561" cy="456180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E71965B-82D1-489F-ABA2-3CE471667C2E}"/>
                  </a:ext>
                </a:extLst>
              </p:cNvPr>
              <p:cNvCxnSpPr>
                <a:stCxn id="8" idx="3"/>
                <a:endCxn id="10" idx="1"/>
              </p:cNvCxnSpPr>
              <p:nvPr/>
            </p:nvCxnSpPr>
            <p:spPr bwMode="gray">
              <a:xfrm flipV="1">
                <a:off x="1691680" y="2060490"/>
                <a:ext cx="2263561" cy="970175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92208FD-0F07-480B-A54B-D511DC94D30D}"/>
                  </a:ext>
                </a:extLst>
              </p:cNvPr>
              <p:cNvCxnSpPr>
                <a:cxnSpLocks/>
                <a:stCxn id="8" idx="3"/>
                <a:endCxn id="11" idx="1"/>
              </p:cNvCxnSpPr>
              <p:nvPr/>
            </p:nvCxnSpPr>
            <p:spPr bwMode="gray">
              <a:xfrm flipV="1">
                <a:off x="1691680" y="2721415"/>
                <a:ext cx="2263561" cy="309250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2A2C5AB-CF68-4D00-8CE6-D4C8CA1B1961}"/>
                  </a:ext>
                </a:extLst>
              </p:cNvPr>
              <p:cNvCxnSpPr>
                <a:cxnSpLocks/>
                <a:stCxn id="8" idx="3"/>
                <a:endCxn id="12" idx="1"/>
              </p:cNvCxnSpPr>
              <p:nvPr/>
            </p:nvCxnSpPr>
            <p:spPr bwMode="gray">
              <a:xfrm>
                <a:off x="1691680" y="3030665"/>
                <a:ext cx="2263561" cy="351675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48BFBBB-4162-46D1-8CF0-C5D801C01C0A}"/>
                  </a:ext>
                </a:extLst>
              </p:cNvPr>
              <p:cNvCxnSpPr>
                <a:cxnSpLocks/>
                <a:stCxn id="9" idx="3"/>
                <a:endCxn id="13" idx="1"/>
              </p:cNvCxnSpPr>
              <p:nvPr/>
            </p:nvCxnSpPr>
            <p:spPr bwMode="gray">
              <a:xfrm>
                <a:off x="1691684" y="3797779"/>
                <a:ext cx="2263557" cy="245486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CEF106-7B11-460A-B202-8A4646A9162B}"/>
                </a:ext>
              </a:extLst>
            </p:cNvPr>
            <p:cNvSpPr txBox="1"/>
            <p:nvPr/>
          </p:nvSpPr>
          <p:spPr bwMode="gray">
            <a:xfrm>
              <a:off x="1138148" y="1336920"/>
              <a:ext cx="162373" cy="13952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x</a:t>
              </a:r>
              <a:endParaRPr lang="en-GB" sz="800" dirty="0" err="1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B7F3BD-AFFB-4F03-A89D-EBB23F3E41B7}"/>
                </a:ext>
              </a:extLst>
            </p:cNvPr>
            <p:cNvSpPr txBox="1"/>
            <p:nvPr/>
          </p:nvSpPr>
          <p:spPr bwMode="gray">
            <a:xfrm>
              <a:off x="1138148" y="1477597"/>
              <a:ext cx="162373" cy="179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x</a:t>
              </a:r>
              <a:endParaRPr lang="en-GB" sz="800" dirty="0" err="1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FEA255-0464-494C-9F2F-726FD7AF6F93}"/>
                </a:ext>
              </a:extLst>
            </p:cNvPr>
            <p:cNvSpPr txBox="1"/>
            <p:nvPr/>
          </p:nvSpPr>
          <p:spPr bwMode="gray">
            <a:xfrm>
              <a:off x="1138148" y="1708625"/>
              <a:ext cx="162373" cy="179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x</a:t>
              </a:r>
              <a:endParaRPr lang="en-GB" sz="800" dirty="0" err="1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910688-3564-4763-9B6F-D5207B6FFCFE}"/>
                </a:ext>
              </a:extLst>
            </p:cNvPr>
            <p:cNvSpPr txBox="1"/>
            <p:nvPr/>
          </p:nvSpPr>
          <p:spPr bwMode="gray">
            <a:xfrm>
              <a:off x="1138148" y="2073916"/>
              <a:ext cx="162373" cy="179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x</a:t>
              </a:r>
              <a:endParaRPr lang="en-GB" sz="800" dirty="0" err="1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3CD11B-55BC-4CD6-B8BA-FAAFF52C2660}"/>
                </a:ext>
              </a:extLst>
            </p:cNvPr>
            <p:cNvSpPr txBox="1"/>
            <p:nvPr/>
          </p:nvSpPr>
          <p:spPr bwMode="gray">
            <a:xfrm>
              <a:off x="1132397" y="1588952"/>
              <a:ext cx="116238" cy="179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y</a:t>
              </a:r>
              <a:endParaRPr lang="en-GB" sz="800" dirty="0" err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AB69E6-96A9-4224-9CAB-5F0AED4B1348}"/>
                </a:ext>
              </a:extLst>
            </p:cNvPr>
            <p:cNvSpPr txBox="1"/>
            <p:nvPr/>
          </p:nvSpPr>
          <p:spPr bwMode="gray">
            <a:xfrm>
              <a:off x="1132397" y="1852870"/>
              <a:ext cx="162373" cy="179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y</a:t>
              </a:r>
              <a:endParaRPr lang="en-GB" sz="800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348913747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13D5E1-9BE0-4500-BAA2-2A28F862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– Data Structure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2CEDE-0214-43CB-9976-C8B924E682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D0D4F-02B3-420C-B3F8-45CEEA3444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C6B6-54AF-4DC0-A0C2-0815B0F584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15</a:t>
            </a:fld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CE055E-6326-41E5-A9F0-BD9B19C835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528" y="2335912"/>
            <a:ext cx="5904656" cy="2704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2180B6-025A-45E7-802C-2118E2D312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142" y="1203598"/>
            <a:ext cx="2281771" cy="110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0848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Schema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16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5592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Schema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17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6C58D83-7EEB-4746-8588-4C5FC988BECF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1</a:t>
            </a:r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147524142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Schema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18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F465563-511E-469A-9612-EC5EC993C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137284"/>
              </p:ext>
            </p:extLst>
          </p:nvPr>
        </p:nvGraphicFramePr>
        <p:xfrm>
          <a:off x="152224" y="1118320"/>
          <a:ext cx="4419776" cy="1484202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98407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Att1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Att3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Att4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Att5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Att6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Att7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37159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A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37159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B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x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37159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C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x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37159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D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x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37159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E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EF70B31-E1EB-48FD-9213-CAD887B95543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2</a:t>
            </a:r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72809568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Schema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19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CEDE402-7DC5-4D62-89BE-06ED8C580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764389"/>
              </p:ext>
            </p:extLst>
          </p:nvPr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872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97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A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97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B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x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x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x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97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C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97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D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97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E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F7AC5D4-F3E1-4F3D-B94F-9C2FA7A4ADDD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3</a:t>
            </a:r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182340107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/>
              <a:t>Agenda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Write your first topic here</a:t>
            </a:r>
          </a:p>
          <a:p>
            <a:r>
              <a:rPr lang="de-DE"/>
              <a:t>Write your second topic here</a:t>
            </a:r>
          </a:p>
          <a:p>
            <a:r>
              <a:rPr lang="de-DE" b="1"/>
              <a:t>Highlight your topics by using bold font (change manually)</a:t>
            </a:r>
          </a:p>
          <a:p>
            <a:r>
              <a:rPr lang="de-DE"/>
              <a:t>Write your fourth topic here</a:t>
            </a:r>
          </a:p>
          <a:p>
            <a:pPr lvl="1"/>
            <a:r>
              <a:rPr lang="de-DE"/>
              <a:t>If you need further details</a:t>
            </a:r>
          </a:p>
          <a:p>
            <a:pPr lvl="1"/>
            <a:r>
              <a:rPr lang="de-DE"/>
              <a:t>Choose the second text layer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377D12-63C6-4202-9F9D-DAA0BA8C226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522F07-387B-4989-88C2-14A21F0B73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AA8D8-B350-490C-AEE6-1F5A371861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9560359"/>
      </p:ext>
    </p:extLst>
  </p:cSld>
  <p:clrMapOvr>
    <a:masterClrMapping/>
  </p:clrMapOvr>
  <p:transition spd="slow">
    <p:wipe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Schema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20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1CFF7D3-3DC1-4C6B-888A-9C3ED163F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14456"/>
              </p:ext>
            </p:extLst>
          </p:nvPr>
        </p:nvGraphicFramePr>
        <p:xfrm>
          <a:off x="162109" y="1107805"/>
          <a:ext cx="4409888" cy="1494714"/>
        </p:xfrm>
        <a:graphic>
          <a:graphicData uri="http://schemas.openxmlformats.org/drawingml/2006/table">
            <a:tbl>
              <a:tblPr/>
              <a:tblGrid>
                <a:gridCol w="487933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4539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m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n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D88C3D4-714B-4AC6-9493-0617FF909087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4</a:t>
            </a:r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80391215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Schema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21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1CFF7D3-3DC1-4C6B-888A-9C3ED163F157}"/>
              </a:ext>
            </a:extLst>
          </p:cNvPr>
          <p:cNvGraphicFramePr>
            <a:graphicFrameLocks noGrp="1"/>
          </p:cNvGraphicFramePr>
          <p:nvPr/>
        </p:nvGraphicFramePr>
        <p:xfrm>
          <a:off x="162109" y="1107805"/>
          <a:ext cx="4409888" cy="1494714"/>
        </p:xfrm>
        <a:graphic>
          <a:graphicData uri="http://schemas.openxmlformats.org/drawingml/2006/table">
            <a:tbl>
              <a:tblPr/>
              <a:tblGrid>
                <a:gridCol w="487933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4539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m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n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D88C3D4-714B-4AC6-9493-0617FF909087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4</a:t>
            </a:r>
            <a:endParaRPr lang="en-GB" dirty="0" err="1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F862EC1-8268-4F73-A2E2-BC91D29BFC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11343"/>
              </p:ext>
            </p:extLst>
          </p:nvPr>
        </p:nvGraphicFramePr>
        <p:xfrm>
          <a:off x="162109" y="1107805"/>
          <a:ext cx="4409888" cy="1494714"/>
        </p:xfrm>
        <a:graphic>
          <a:graphicData uri="http://schemas.openxmlformats.org/drawingml/2006/table">
            <a:tbl>
              <a:tblPr/>
              <a:tblGrid>
                <a:gridCol w="487933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4539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6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m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n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B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C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D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E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927350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Schema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22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1CFF7D3-3DC1-4C6B-888A-9C3ED163F157}"/>
              </a:ext>
            </a:extLst>
          </p:cNvPr>
          <p:cNvGraphicFramePr>
            <a:graphicFrameLocks noGrp="1"/>
          </p:cNvGraphicFramePr>
          <p:nvPr/>
        </p:nvGraphicFramePr>
        <p:xfrm>
          <a:off x="162109" y="1107805"/>
          <a:ext cx="4409888" cy="1494714"/>
        </p:xfrm>
        <a:graphic>
          <a:graphicData uri="http://schemas.openxmlformats.org/drawingml/2006/table">
            <a:tbl>
              <a:tblPr/>
              <a:tblGrid>
                <a:gridCol w="487933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4539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m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n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4BFE169-07B9-43B7-902C-60F170C5E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296204"/>
              </p:ext>
            </p:extLst>
          </p:nvPr>
        </p:nvGraphicFramePr>
        <p:xfrm>
          <a:off x="152224" y="1107805"/>
          <a:ext cx="4419775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6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A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m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n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C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D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E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D88C3D4-714B-4AC6-9493-0617FF909087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4</a:t>
            </a:r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202431917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E99AAB-B9F8-4BEF-9FAA-D6DC48DFE7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093A64-4ED6-4C2B-A045-3582D2E1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4ED03-5150-420D-AC0F-DBA073F8C5E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9986D-2BC4-4F3C-AE83-CACDB3BE75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9D435-F506-4E4B-9604-6BA9A03E619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462934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CEC08-A4C7-4F99-8B64-CE8B078B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Rules in Data - Rule 1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B17C5-ED88-4DE0-B239-273904C40EE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E4630-9D05-4291-8F6D-000CD1EF50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62826-2E54-48C0-997F-DD31471931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24</a:t>
            </a:fld>
            <a:endParaRPr lang="en-US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C5DE5CF-CF28-4BA9-8331-DF6D42774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198456"/>
              </p:ext>
            </p:extLst>
          </p:nvPr>
        </p:nvGraphicFramePr>
        <p:xfrm>
          <a:off x="323528" y="1725106"/>
          <a:ext cx="6508008" cy="1998276"/>
        </p:xfrm>
        <a:graphic>
          <a:graphicData uri="http://schemas.openxmlformats.org/drawingml/2006/table">
            <a:tbl>
              <a:tblPr/>
              <a:tblGrid>
                <a:gridCol w="720080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906922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333046">
                <a:tc>
                  <a:txBody>
                    <a:bodyPr/>
                    <a:lstStyle/>
                    <a:p>
                      <a:r>
                        <a:rPr lang="de-DE" sz="1100" baseline="0" dirty="0"/>
                        <a:t>Activity</a:t>
                      </a:r>
                      <a:endParaRPr lang="en-GB" sz="12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Att1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Att2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Att3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Att4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Att5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Att6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Att7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B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C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D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E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558759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CEC08-A4C7-4F99-8B64-CE8B078B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Rules in Data - Rule 2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B17C5-ED88-4DE0-B239-273904C40EE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E4630-9D05-4291-8F6D-000CD1EF50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62826-2E54-48C0-997F-DD31471931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25</a:t>
            </a:fld>
            <a:endParaRPr lang="en-US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C5DE5CF-CF28-4BA9-8331-DF6D42774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751605"/>
              </p:ext>
            </p:extLst>
          </p:nvPr>
        </p:nvGraphicFramePr>
        <p:xfrm>
          <a:off x="323528" y="1725106"/>
          <a:ext cx="6508008" cy="1998276"/>
        </p:xfrm>
        <a:graphic>
          <a:graphicData uri="http://schemas.openxmlformats.org/drawingml/2006/table">
            <a:tbl>
              <a:tblPr/>
              <a:tblGrid>
                <a:gridCol w="720080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906922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333046">
                <a:tc>
                  <a:txBody>
                    <a:bodyPr/>
                    <a:lstStyle/>
                    <a:p>
                      <a:r>
                        <a:rPr lang="de-DE" sz="1100" baseline="0" dirty="0"/>
                        <a:t>Activity</a:t>
                      </a:r>
                      <a:endParaRPr lang="en-GB" sz="12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Att1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Att2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Att3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Att4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Att5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Att6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Att7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B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C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D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E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39006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CEC08-A4C7-4F99-8B64-CE8B078B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Rules in Data - Rule 3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B17C5-ED88-4DE0-B239-273904C40EE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E4630-9D05-4291-8F6D-000CD1EF50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62826-2E54-48C0-997F-DD31471931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26</a:t>
            </a:fld>
            <a:endParaRPr lang="en-US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C5DE5CF-CF28-4BA9-8331-DF6D42774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979576"/>
              </p:ext>
            </p:extLst>
          </p:nvPr>
        </p:nvGraphicFramePr>
        <p:xfrm>
          <a:off x="323528" y="1725106"/>
          <a:ext cx="6508008" cy="1998276"/>
        </p:xfrm>
        <a:graphic>
          <a:graphicData uri="http://schemas.openxmlformats.org/drawingml/2006/table">
            <a:tbl>
              <a:tblPr/>
              <a:tblGrid>
                <a:gridCol w="720080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906922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333046">
                <a:tc>
                  <a:txBody>
                    <a:bodyPr/>
                    <a:lstStyle/>
                    <a:p>
                      <a:r>
                        <a:rPr lang="de-DE" sz="1100" baseline="0" dirty="0"/>
                        <a:t>Activity</a:t>
                      </a:r>
                      <a:endParaRPr lang="en-GB" sz="12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Att1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Att2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Att3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Att4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Att5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Att6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Att7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B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C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D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E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54123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CEC08-A4C7-4F99-8B64-CE8B078B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Rules in Data - Rule 4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B17C5-ED88-4DE0-B239-273904C40EE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E4630-9D05-4291-8F6D-000CD1EF50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62826-2E54-48C0-997F-DD31471931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27</a:t>
            </a:fld>
            <a:endParaRPr lang="en-US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C5DE5CF-CF28-4BA9-8331-DF6D42774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579252"/>
              </p:ext>
            </p:extLst>
          </p:nvPr>
        </p:nvGraphicFramePr>
        <p:xfrm>
          <a:off x="323528" y="1725106"/>
          <a:ext cx="6508008" cy="1998276"/>
        </p:xfrm>
        <a:graphic>
          <a:graphicData uri="http://schemas.openxmlformats.org/drawingml/2006/table">
            <a:tbl>
              <a:tblPr/>
              <a:tblGrid>
                <a:gridCol w="720080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906922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333046">
                <a:tc>
                  <a:txBody>
                    <a:bodyPr/>
                    <a:lstStyle/>
                    <a:p>
                      <a:r>
                        <a:rPr lang="de-DE" sz="1100" baseline="0" dirty="0"/>
                        <a:t>Activity</a:t>
                      </a:r>
                      <a:endParaRPr lang="en-GB" sz="12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Att1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Att2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Att3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Att4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Att5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Att6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Att7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z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m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n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z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B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y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y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z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C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z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y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D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y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z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E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y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85169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CEC08-A4C7-4F99-8B64-CE8B078B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Rule 4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B17C5-ED88-4DE0-B239-273904C40EE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E4630-9D05-4291-8F6D-000CD1EF50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62826-2E54-48C0-997F-DD31471931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28</a:t>
            </a:fld>
            <a:endParaRPr lang="en-US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C5DE5CF-CF28-4BA9-8331-DF6D42774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937214"/>
              </p:ext>
            </p:extLst>
          </p:nvPr>
        </p:nvGraphicFramePr>
        <p:xfrm>
          <a:off x="323528" y="1725106"/>
          <a:ext cx="6508008" cy="1998276"/>
        </p:xfrm>
        <a:graphic>
          <a:graphicData uri="http://schemas.openxmlformats.org/drawingml/2006/table">
            <a:tbl>
              <a:tblPr/>
              <a:tblGrid>
                <a:gridCol w="720080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906922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m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n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B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C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D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E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727469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CEC08-A4C7-4F99-8B64-CE8B078B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Rule 4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B17C5-ED88-4DE0-B239-273904C40EE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E4630-9D05-4291-8F6D-000CD1EF50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62826-2E54-48C0-997F-DD31471931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29</a:t>
            </a:fld>
            <a:endParaRPr lang="en-US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C5DE5CF-CF28-4BA9-8331-DF6D42774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743410"/>
              </p:ext>
            </p:extLst>
          </p:nvPr>
        </p:nvGraphicFramePr>
        <p:xfrm>
          <a:off x="323528" y="1725106"/>
          <a:ext cx="6508008" cy="1998276"/>
        </p:xfrm>
        <a:graphic>
          <a:graphicData uri="http://schemas.openxmlformats.org/drawingml/2006/table">
            <a:tbl>
              <a:tblPr/>
              <a:tblGrid>
                <a:gridCol w="720080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906922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333046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A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m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n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C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D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E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766283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1648DC-3C05-48F9-B857-1F462BB2EB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50A35C-064E-4697-8680-926E7149AC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FEFC3B-4180-4186-85C4-B8FA485591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324542-83DE-4697-BE30-AE9451CD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Baseline -</a:t>
            </a:r>
            <a:br>
              <a:rPr lang="de-DE" dirty="0"/>
            </a:br>
            <a:r>
              <a:rPr lang="de-DE" dirty="0"/>
              <a:t>Model Discovery on Single Event Log</a:t>
            </a:r>
            <a:endParaRPr lang="en-GB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45CDBB1-A46F-4E10-B404-7CB3AD3FCE6C}"/>
              </a:ext>
            </a:extLst>
          </p:cNvPr>
          <p:cNvGraphicFramePr>
            <a:graphicFrameLocks noGrp="1"/>
          </p:cNvGraphicFramePr>
          <p:nvPr/>
        </p:nvGraphicFramePr>
        <p:xfrm>
          <a:off x="199556" y="1382110"/>
          <a:ext cx="266429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049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Case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Activity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Time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Attr_1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Attr_2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Attr_3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Start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True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hello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Do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9.001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Start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3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False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hi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Do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4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8.999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Finish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4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False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bye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Finish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5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True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see you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3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Start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6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False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howdy!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E8740A11-1C4B-4304-8A20-DD4338594402}"/>
              </a:ext>
            </a:extLst>
          </p:cNvPr>
          <p:cNvGraphicFramePr>
            <a:graphicFrameLocks noGrp="1"/>
          </p:cNvGraphicFramePr>
          <p:nvPr/>
        </p:nvGraphicFramePr>
        <p:xfrm>
          <a:off x="463922" y="3443085"/>
          <a:ext cx="2399928" cy="1180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9928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260550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814351">
                <a:tc>
                  <a:txBody>
                    <a:bodyPr/>
                    <a:lstStyle/>
                    <a:p>
                      <a:r>
                        <a:rPr lang="de-DE" dirty="0"/>
                        <a:t>Attr_1</a:t>
                      </a:r>
                    </a:p>
                    <a:p>
                      <a:r>
                        <a:rPr lang="de-DE" dirty="0"/>
                        <a:t>Attr_3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CDE9929-1328-46B9-B19A-7B8FF2247653}"/>
              </a:ext>
            </a:extLst>
          </p:cNvPr>
          <p:cNvGraphicFramePr>
            <a:graphicFrameLocks noGrp="1"/>
          </p:cNvGraphicFramePr>
          <p:nvPr/>
        </p:nvGraphicFramePr>
        <p:xfrm>
          <a:off x="3108353" y="3443085"/>
          <a:ext cx="2399928" cy="1180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9928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260550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814351">
                <a:tc>
                  <a:txBody>
                    <a:bodyPr/>
                    <a:lstStyle/>
                    <a:p>
                      <a:r>
                        <a:rPr lang="de-DE" dirty="0"/>
                        <a:t>Attr_2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2F7EDF77-591D-419D-8DCF-E54513B5F538}"/>
              </a:ext>
            </a:extLst>
          </p:cNvPr>
          <p:cNvGrpSpPr/>
          <p:nvPr/>
        </p:nvGrpSpPr>
        <p:grpSpPr>
          <a:xfrm>
            <a:off x="3707904" y="1193773"/>
            <a:ext cx="2905013" cy="1531739"/>
            <a:chOff x="358776" y="3147814"/>
            <a:chExt cx="2905013" cy="153173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BA53E27-396D-4D9B-84D1-5D658C2AE6BB}"/>
                </a:ext>
              </a:extLst>
            </p:cNvPr>
            <p:cNvSpPr/>
            <p:nvPr/>
          </p:nvSpPr>
          <p:spPr bwMode="gray">
            <a:xfrm>
              <a:off x="358776" y="3147814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Start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D0CE6B5-AEE8-43B8-B769-D6E29053F376}"/>
                </a:ext>
              </a:extLst>
            </p:cNvPr>
            <p:cNvSpPr/>
            <p:nvPr/>
          </p:nvSpPr>
          <p:spPr bwMode="gray">
            <a:xfrm>
              <a:off x="358776" y="3704308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Do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F4E0FEA-5CEC-4023-A553-9D4BB67F5EE1}"/>
                </a:ext>
              </a:extLst>
            </p:cNvPr>
            <p:cNvSpPr/>
            <p:nvPr/>
          </p:nvSpPr>
          <p:spPr bwMode="gray">
            <a:xfrm>
              <a:off x="358776" y="4264914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Finish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DB4E37-58FA-48B1-8331-BFB64AE8BFF6}"/>
                </a:ext>
              </a:extLst>
            </p:cNvPr>
            <p:cNvSpPr/>
            <p:nvPr/>
          </p:nvSpPr>
          <p:spPr bwMode="gray">
            <a:xfrm>
              <a:off x="2183669" y="3178205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Attr_1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63640E-DE91-42C3-A480-04A7A9DE92DE}"/>
                </a:ext>
              </a:extLst>
            </p:cNvPr>
            <p:cNvSpPr/>
            <p:nvPr/>
          </p:nvSpPr>
          <p:spPr bwMode="gray">
            <a:xfrm>
              <a:off x="2183669" y="3704771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Attr_2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45CA360-CB9E-48C2-B791-5DD5A1534629}"/>
                </a:ext>
              </a:extLst>
            </p:cNvPr>
            <p:cNvSpPr/>
            <p:nvPr/>
          </p:nvSpPr>
          <p:spPr bwMode="gray">
            <a:xfrm>
              <a:off x="2183669" y="4264914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Attr_3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AA0E609-3E90-4654-B25F-7508E086314E}"/>
                </a:ext>
              </a:extLst>
            </p:cNvPr>
            <p:cNvCxnSpPr>
              <a:stCxn id="9" idx="3"/>
              <a:endCxn id="12" idx="1"/>
            </p:cNvCxnSpPr>
            <p:nvPr/>
          </p:nvCxnSpPr>
          <p:spPr bwMode="gray">
            <a:xfrm>
              <a:off x="1331640" y="3355134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905EED0-34F1-4CC8-843D-20F9182A8454}"/>
                </a:ext>
              </a:extLst>
            </p:cNvPr>
            <p:cNvCxnSpPr>
              <a:cxnSpLocks/>
              <a:stCxn id="9" idx="3"/>
              <a:endCxn id="14" idx="1"/>
            </p:cNvCxnSpPr>
            <p:nvPr/>
          </p:nvCxnSpPr>
          <p:spPr bwMode="gray">
            <a:xfrm>
              <a:off x="1331640" y="3355134"/>
              <a:ext cx="852029" cy="108980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491B36D-C5D4-43E3-8C99-FCACB7B8DC4F}"/>
                </a:ext>
              </a:extLst>
            </p:cNvPr>
            <p:cNvCxnSpPr/>
            <p:nvPr/>
          </p:nvCxnSpPr>
          <p:spPr bwMode="gray">
            <a:xfrm>
              <a:off x="1331640" y="3889514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A0A2332-71BB-4BF9-B509-1B98A0C167B6}"/>
                </a:ext>
              </a:extLst>
            </p:cNvPr>
            <p:cNvCxnSpPr/>
            <p:nvPr/>
          </p:nvCxnSpPr>
          <p:spPr bwMode="gray">
            <a:xfrm>
              <a:off x="1331640" y="4441843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4907B9C-7AAA-46DA-BF8C-B2FF2D9DBB5A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 bwMode="gray">
            <a:xfrm flipV="1">
              <a:off x="1331640" y="3358225"/>
              <a:ext cx="852029" cy="111400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Arrow: Down 24">
            <a:extLst>
              <a:ext uri="{FF2B5EF4-FFF2-40B4-BE49-F238E27FC236}">
                <a16:creationId xmlns:a16="http://schemas.microsoft.com/office/drawing/2014/main" id="{999BBE81-E52C-4BBA-91B4-00407FCB6253}"/>
              </a:ext>
            </a:extLst>
          </p:cNvPr>
          <p:cNvSpPr/>
          <p:nvPr/>
        </p:nvSpPr>
        <p:spPr bwMode="gray">
          <a:xfrm rot="16200000">
            <a:off x="3107957" y="1608911"/>
            <a:ext cx="288032" cy="6973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BE18073D-F4DB-4EBE-9FC1-66BB102C3FD3}"/>
              </a:ext>
            </a:extLst>
          </p:cNvPr>
          <p:cNvSpPr/>
          <p:nvPr/>
        </p:nvSpPr>
        <p:spPr bwMode="gray">
          <a:xfrm rot="2941533">
            <a:off x="3215213" y="2665603"/>
            <a:ext cx="288032" cy="6973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383AE6-5B76-48BD-94BF-1AAA8F431083}"/>
              </a:ext>
            </a:extLst>
          </p:cNvPr>
          <p:cNvSpPr txBox="1"/>
          <p:nvPr/>
        </p:nvSpPr>
        <p:spPr bwMode="gray">
          <a:xfrm>
            <a:off x="7092280" y="1147580"/>
            <a:ext cx="2106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 err="1"/>
              <a:t>Bano</a:t>
            </a:r>
            <a:r>
              <a:rPr lang="en-GB" sz="1000" dirty="0"/>
              <a:t>, </a:t>
            </a:r>
            <a:r>
              <a:rPr lang="en-GB" sz="1000" dirty="0" err="1"/>
              <a:t>Dorina</a:t>
            </a:r>
            <a:r>
              <a:rPr lang="en-GB" sz="1000" dirty="0"/>
              <a:t> &amp; </a:t>
            </a:r>
            <a:r>
              <a:rPr lang="en-GB" sz="1000" dirty="0" err="1"/>
              <a:t>Weske</a:t>
            </a:r>
            <a:r>
              <a:rPr lang="en-GB" sz="1000" dirty="0"/>
              <a:t>, Mathias. (2020). Discovering Data Models from Event Logs</a:t>
            </a:r>
          </a:p>
        </p:txBody>
      </p:sp>
    </p:spTree>
    <p:extLst>
      <p:ext uri="{BB962C8B-B14F-4D97-AF65-F5344CB8AC3E}">
        <p14:creationId xmlns:p14="http://schemas.microsoft.com/office/powerpoint/2010/main" val="238570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30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62D902-D784-4BF5-BE91-CF70B9464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" y="906301"/>
            <a:ext cx="9144000" cy="418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9228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276311-7EC0-4E1A-90E6-44D212A248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659EBD-7134-421C-910E-14DC1E1F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3BD7C-8434-47D2-BCB3-31CB7BCF22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94FB6-9903-43BB-95BA-A617A90B8B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CA73E-D17B-4680-9831-7BAC5C9D4AD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31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F0FD14-C220-424F-A98B-80BD71765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923"/>
            <a:ext cx="9144000" cy="40536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5D32A-9CEF-46D0-B9F3-6C0AA1C02FAA}"/>
              </a:ext>
            </a:extLst>
          </p:cNvPr>
          <p:cNvSpPr/>
          <p:nvPr/>
        </p:nvSpPr>
        <p:spPr bwMode="gray">
          <a:xfrm>
            <a:off x="4140830" y="2489614"/>
            <a:ext cx="4536504" cy="144016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7217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276311-7EC0-4E1A-90E6-44D212A248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659EBD-7134-421C-910E-14DC1E1F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3BD7C-8434-47D2-BCB3-31CB7BCF22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94FB6-9903-43BB-95BA-A617A90B8B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CA73E-D17B-4680-9831-7BAC5C9D4AD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32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F0FD14-C220-424F-A98B-80BD71765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923"/>
            <a:ext cx="9144000" cy="40536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5D32A-9CEF-46D0-B9F3-6C0AA1C02FAA}"/>
              </a:ext>
            </a:extLst>
          </p:cNvPr>
          <p:cNvSpPr/>
          <p:nvPr/>
        </p:nvSpPr>
        <p:spPr bwMode="gray">
          <a:xfrm>
            <a:off x="4140830" y="2489614"/>
            <a:ext cx="4536504" cy="144016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DDEEF3-2BE5-4871-B19E-4D05FD11A8C5}"/>
              </a:ext>
            </a:extLst>
          </p:cNvPr>
          <p:cNvGrpSpPr/>
          <p:nvPr/>
        </p:nvGrpSpPr>
        <p:grpSpPr>
          <a:xfrm>
            <a:off x="1245199" y="1581646"/>
            <a:ext cx="2520280" cy="2880320"/>
            <a:chOff x="1245199" y="1581646"/>
            <a:chExt cx="2520280" cy="28803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7F46DA-4460-4A74-94AD-67C81CB9E07E}"/>
                </a:ext>
              </a:extLst>
            </p:cNvPr>
            <p:cNvSpPr/>
            <p:nvPr/>
          </p:nvSpPr>
          <p:spPr bwMode="gray">
            <a:xfrm>
              <a:off x="1245199" y="1581646"/>
              <a:ext cx="2520280" cy="288032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b="1" dirty="0">
                  <a:solidFill>
                    <a:schemeClr val="tx1"/>
                  </a:solidFill>
                </a:rPr>
                <a:t>t1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endParaRPr lang="en-GB" sz="12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dirty="0" err="1">
                  <a:solidFill>
                    <a:schemeClr val="tx1"/>
                  </a:solidFill>
                </a:rPr>
                <a:t>FirstWithdrawalAmount</a:t>
              </a:r>
              <a:endParaRPr lang="en-GB" sz="12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dirty="0" err="1">
                  <a:solidFill>
                    <a:schemeClr val="tx1"/>
                  </a:solidFill>
                </a:rPr>
                <a:t>NumberOfTerms</a:t>
              </a:r>
              <a:endParaRPr lang="en-GB" sz="12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dirty="0">
                  <a:solidFill>
                    <a:schemeClr val="tx1"/>
                  </a:solidFill>
                </a:rPr>
                <a:t>Accepted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dirty="0" err="1">
                  <a:solidFill>
                    <a:schemeClr val="tx1"/>
                  </a:solidFill>
                </a:rPr>
                <a:t>MonthlyCost</a:t>
              </a:r>
              <a:endParaRPr lang="en-GB" sz="12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dirty="0">
                  <a:solidFill>
                    <a:schemeClr val="tx1"/>
                  </a:solidFill>
                </a:rPr>
                <a:t>Selected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dirty="0" err="1">
                  <a:solidFill>
                    <a:schemeClr val="tx1"/>
                  </a:solidFill>
                </a:rPr>
                <a:t>CreditScore</a:t>
              </a:r>
              <a:endParaRPr lang="en-GB" sz="12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dirty="0" err="1">
                  <a:solidFill>
                    <a:schemeClr val="tx1"/>
                  </a:solidFill>
                </a:rPr>
                <a:t>OfferedAmount</a:t>
              </a:r>
              <a:endParaRPr lang="en-GB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EE6C762-8A13-4EAF-8C2C-33518C3D255B}"/>
                </a:ext>
              </a:extLst>
            </p:cNvPr>
            <p:cNvCxnSpPr/>
            <p:nvPr/>
          </p:nvCxnSpPr>
          <p:spPr bwMode="gray">
            <a:xfrm>
              <a:off x="1245199" y="1923678"/>
              <a:ext cx="252028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672267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276311-7EC0-4E1A-90E6-44D212A248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659EBD-7134-421C-910E-14DC1E1F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3BD7C-8434-47D2-BCB3-31CB7BCF22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94FB6-9903-43BB-95BA-A617A90B8B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CA73E-D17B-4680-9831-7BAC5C9D4AD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33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F0FD14-C220-424F-A98B-80BD71765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923"/>
            <a:ext cx="9144000" cy="40536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5D32A-9CEF-46D0-B9F3-6C0AA1C02FAA}"/>
              </a:ext>
            </a:extLst>
          </p:cNvPr>
          <p:cNvSpPr/>
          <p:nvPr/>
        </p:nvSpPr>
        <p:spPr bwMode="gray">
          <a:xfrm>
            <a:off x="4140830" y="2489614"/>
            <a:ext cx="4536504" cy="144016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DDEEF3-2BE5-4871-B19E-4D05FD11A8C5}"/>
              </a:ext>
            </a:extLst>
          </p:cNvPr>
          <p:cNvGrpSpPr/>
          <p:nvPr/>
        </p:nvGrpSpPr>
        <p:grpSpPr>
          <a:xfrm>
            <a:off x="6567796" y="2940661"/>
            <a:ext cx="2053614" cy="1551684"/>
            <a:chOff x="1245199" y="1581646"/>
            <a:chExt cx="2520280" cy="28803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7F46DA-4460-4A74-94AD-67C81CB9E07E}"/>
                </a:ext>
              </a:extLst>
            </p:cNvPr>
            <p:cNvSpPr/>
            <p:nvPr/>
          </p:nvSpPr>
          <p:spPr bwMode="gray">
            <a:xfrm>
              <a:off x="1245199" y="1581646"/>
              <a:ext cx="2520280" cy="288032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t1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FirstWithdrawalAmount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NumberOfTerms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Accepted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MonthlyCost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Selected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CreditScore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OfferedAmount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EE6C762-8A13-4EAF-8C2C-33518C3D255B}"/>
                </a:ext>
              </a:extLst>
            </p:cNvPr>
            <p:cNvCxnSpPr/>
            <p:nvPr/>
          </p:nvCxnSpPr>
          <p:spPr bwMode="gray">
            <a:xfrm>
              <a:off x="1245199" y="1923678"/>
              <a:ext cx="252028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540973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5F269C-B3F1-4CFA-B442-CD7EE453F3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D255B-E738-4752-AF5E-80960139A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12BF7-F4B8-4AB2-9743-DDFBE728C5B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C1C68-18EF-4AB8-B90C-2934BD7E598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C357A-7C05-4EB6-9EA5-49FAC0C149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392969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F7F7EA-B51F-4650-AB9C-5F1AF58E58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4D9164-F557-4B51-AC92-2B95FE14C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EF0A2-0B19-4C25-99A5-C5C98F770A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519E3-A3F4-4A80-A3B6-6C8F1FFAF4E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9DC3F-B11D-4034-BFDD-AD221CCBEE3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9290673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07F4A1-9F6E-4702-BDC7-B8011536AA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4B9D5A-3AB9-4B17-8992-DDAA8C8B6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7FA8E-D161-49A5-97EE-85B5F19BDA2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B4E87-17A3-41F9-B412-79A26499DD6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45849-56D8-4C5D-8A2F-93C60BEF85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1564729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7" name="Title 615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Key Matching</a:t>
            </a:r>
          </a:p>
        </p:txBody>
      </p:sp>
      <p:sp>
        <p:nvSpPr>
          <p:cNvPr id="6163" name="Slide Number Placeholder 6162"/>
          <p:cNvSpPr>
            <a:spLocks noGrp="1"/>
          </p:cNvSpPr>
          <p:nvPr>
            <p:ph type="sldNum" sz="quarter" idx="16"/>
          </p:nvPr>
        </p:nvSpPr>
        <p:spPr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37</a:t>
            </a:fld>
            <a:endParaRPr lang="en-US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6FCC5-812A-482B-9F79-C4E0A9AF6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49809"/>
            <a:ext cx="4791744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2730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7" name="Title 615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Key Matching</a:t>
            </a:r>
          </a:p>
        </p:txBody>
      </p:sp>
      <p:sp>
        <p:nvSpPr>
          <p:cNvPr id="6163" name="Slide Number Placeholder 6162"/>
          <p:cNvSpPr>
            <a:spLocks noGrp="1"/>
          </p:cNvSpPr>
          <p:nvPr>
            <p:ph type="sldNum" sz="quarter" idx="16"/>
          </p:nvPr>
        </p:nvSpPr>
        <p:spPr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38</a:t>
            </a:fld>
            <a:endParaRPr lang="en-US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6FCC5-812A-482B-9F79-C4E0A9AF6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765" y="1117592"/>
            <a:ext cx="3080395" cy="18862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C7569C-2541-4D65-98C8-419E43FF6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08" y="3275193"/>
            <a:ext cx="7360385" cy="1400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F45D95-00A8-4B5C-B29F-02F3F3FEB8E2}"/>
              </a:ext>
            </a:extLst>
          </p:cNvPr>
          <p:cNvSpPr txBox="1"/>
          <p:nvPr/>
        </p:nvSpPr>
        <p:spPr bwMode="gray">
          <a:xfrm>
            <a:off x="7416801" y="3236685"/>
            <a:ext cx="178003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333333"/>
                </a:solidFill>
                <a:effectLst/>
                <a:latin typeface="-apple-system"/>
              </a:rPr>
              <a:t>Jiang, L., Naumann, F. Holistic primary key and foreign key detection. </a:t>
            </a:r>
            <a:r>
              <a:rPr lang="en-GB" sz="1050" b="0" i="1" dirty="0">
                <a:solidFill>
                  <a:srgbClr val="333333"/>
                </a:solidFill>
                <a:effectLst/>
                <a:latin typeface="-apple-system"/>
              </a:rPr>
              <a:t>J </a:t>
            </a:r>
            <a:r>
              <a:rPr lang="en-GB" sz="1050" b="0" i="1" dirty="0" err="1">
                <a:solidFill>
                  <a:srgbClr val="333333"/>
                </a:solidFill>
                <a:effectLst/>
                <a:latin typeface="-apple-system"/>
              </a:rPr>
              <a:t>Intell</a:t>
            </a:r>
            <a:r>
              <a:rPr lang="en-GB" sz="1050" b="0" i="1" dirty="0">
                <a:solidFill>
                  <a:srgbClr val="333333"/>
                </a:solidFill>
                <a:effectLst/>
                <a:latin typeface="-apple-system"/>
              </a:rPr>
              <a:t> Inf </a:t>
            </a:r>
            <a:r>
              <a:rPr lang="en-GB" sz="1050" b="0" i="1" dirty="0" err="1">
                <a:solidFill>
                  <a:srgbClr val="333333"/>
                </a:solidFill>
                <a:effectLst/>
                <a:latin typeface="-apple-system"/>
              </a:rPr>
              <a:t>Syst</a:t>
            </a:r>
            <a:r>
              <a:rPr lang="en-GB" sz="1050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GB" sz="1050" b="1" i="0" dirty="0">
                <a:solidFill>
                  <a:srgbClr val="333333"/>
                </a:solidFill>
                <a:effectLst/>
                <a:latin typeface="-apple-system"/>
              </a:rPr>
              <a:t>54, </a:t>
            </a:r>
            <a:r>
              <a:rPr lang="en-GB" sz="1050" b="0" i="0" dirty="0">
                <a:solidFill>
                  <a:srgbClr val="333333"/>
                </a:solidFill>
                <a:effectLst/>
                <a:latin typeface="-apple-system"/>
              </a:rPr>
              <a:t>439–461 (2020)</a:t>
            </a:r>
            <a:endParaRPr lang="en-GB" sz="105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671D7B-B0E1-47E7-B89D-554F86017B51}"/>
              </a:ext>
            </a:extLst>
          </p:cNvPr>
          <p:cNvCxnSpPr/>
          <p:nvPr/>
        </p:nvCxnSpPr>
        <p:spPr bwMode="gray">
          <a:xfrm>
            <a:off x="2195736" y="3939902"/>
            <a:ext cx="2880320" cy="0"/>
          </a:xfrm>
          <a:prstGeom prst="line">
            <a:avLst/>
          </a:prstGeom>
          <a:ln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46F335-F6D8-4AEB-B124-2A15AB2D5C43}"/>
              </a:ext>
            </a:extLst>
          </p:cNvPr>
          <p:cNvCxnSpPr>
            <a:cxnSpLocks/>
          </p:cNvCxnSpPr>
          <p:nvPr/>
        </p:nvCxnSpPr>
        <p:spPr bwMode="gray">
          <a:xfrm>
            <a:off x="827584" y="4155928"/>
            <a:ext cx="4392488" cy="0"/>
          </a:xfrm>
          <a:prstGeom prst="line">
            <a:avLst/>
          </a:prstGeom>
          <a:ln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775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2F5320-EAC9-4170-81A7-FBF7864F78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Event logs in which </a:t>
            </a:r>
            <a:r>
              <a:rPr lang="de-DE" dirty="0">
                <a:solidFill>
                  <a:schemeClr val="accent1"/>
                </a:solidFill>
              </a:rPr>
              <a:t>all</a:t>
            </a:r>
            <a:r>
              <a:rPr lang="de-DE" dirty="0"/>
              <a:t> activities access </a:t>
            </a:r>
            <a:r>
              <a:rPr lang="de-DE" dirty="0">
                <a:solidFill>
                  <a:schemeClr val="accent1"/>
                </a:solidFill>
              </a:rPr>
              <a:t>all</a:t>
            </a:r>
            <a:r>
              <a:rPr lang="de-DE" dirty="0"/>
              <a:t> attributes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076174-3BAE-45BB-BAB1-3A44D864F9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58411C-C729-4513-996F-6812AB44AE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637E3-F772-48ED-9331-91BEEE7BF2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39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C6CE48-2482-43B9-A2EA-E869CE83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Definition: Fully connected event logs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95C84F-3213-4312-AD8C-F768B7175DC7}"/>
              </a:ext>
            </a:extLst>
          </p:cNvPr>
          <p:cNvSpPr/>
          <p:nvPr/>
        </p:nvSpPr>
        <p:spPr bwMode="gray">
          <a:xfrm>
            <a:off x="755576" y="195872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FCE8EF-3A70-4C4A-B14D-BDDC02A28C0C}"/>
              </a:ext>
            </a:extLst>
          </p:cNvPr>
          <p:cNvSpPr/>
          <p:nvPr/>
        </p:nvSpPr>
        <p:spPr bwMode="gray">
          <a:xfrm>
            <a:off x="755576" y="272415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281E82-766D-4989-974A-245A428E1361}"/>
              </a:ext>
            </a:extLst>
          </p:cNvPr>
          <p:cNvSpPr/>
          <p:nvPr/>
        </p:nvSpPr>
        <p:spPr bwMode="gray">
          <a:xfrm>
            <a:off x="755580" y="3491264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2684C9-0BFC-40B3-AC1D-7C5188CA32A6}"/>
              </a:ext>
            </a:extLst>
          </p:cNvPr>
          <p:cNvSpPr/>
          <p:nvPr/>
        </p:nvSpPr>
        <p:spPr bwMode="gray">
          <a:xfrm>
            <a:off x="3955241" y="182598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Att1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09346-4159-4A22-B8D4-671B83A7988F}"/>
              </a:ext>
            </a:extLst>
          </p:cNvPr>
          <p:cNvSpPr/>
          <p:nvPr/>
        </p:nvSpPr>
        <p:spPr bwMode="gray">
          <a:xfrm>
            <a:off x="3955241" y="2486908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Att2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F3485-E6D0-4625-B99C-60B35F340835}"/>
              </a:ext>
            </a:extLst>
          </p:cNvPr>
          <p:cNvSpPr/>
          <p:nvPr/>
        </p:nvSpPr>
        <p:spPr bwMode="gray">
          <a:xfrm>
            <a:off x="3955241" y="314783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Att3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342CD3-5C2E-4B8A-BC38-DF0319704536}"/>
              </a:ext>
            </a:extLst>
          </p:cNvPr>
          <p:cNvSpPr/>
          <p:nvPr/>
        </p:nvSpPr>
        <p:spPr bwMode="gray">
          <a:xfrm>
            <a:off x="3955241" y="3808758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Att4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AF6D2E-4400-4F67-B51A-90126BE1CCEE}"/>
              </a:ext>
            </a:extLst>
          </p:cNvPr>
          <p:cNvCxnSpPr>
            <a:stCxn id="8" idx="3"/>
            <a:endCxn id="12" idx="1"/>
          </p:cNvCxnSpPr>
          <p:nvPr/>
        </p:nvCxnSpPr>
        <p:spPr bwMode="gray">
          <a:xfrm flipV="1">
            <a:off x="1691680" y="2060490"/>
            <a:ext cx="2263561" cy="2047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BDAB10-99E0-41EA-AB64-8FDC5C4CE338}"/>
              </a:ext>
            </a:extLst>
          </p:cNvPr>
          <p:cNvCxnSpPr>
            <a:stCxn id="8" idx="3"/>
            <a:endCxn id="14" idx="1"/>
          </p:cNvCxnSpPr>
          <p:nvPr/>
        </p:nvCxnSpPr>
        <p:spPr bwMode="gray">
          <a:xfrm>
            <a:off x="1691680" y="2265235"/>
            <a:ext cx="2263561" cy="4561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73274F-623C-4836-AB75-E972965A2CD0}"/>
              </a:ext>
            </a:extLst>
          </p:cNvPr>
          <p:cNvCxnSpPr>
            <a:stCxn id="8" idx="3"/>
            <a:endCxn id="15" idx="1"/>
          </p:cNvCxnSpPr>
          <p:nvPr/>
        </p:nvCxnSpPr>
        <p:spPr bwMode="gray">
          <a:xfrm>
            <a:off x="1691680" y="2265235"/>
            <a:ext cx="2263561" cy="11171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57BD0C-8270-46B7-AF78-A3E9239169C2}"/>
              </a:ext>
            </a:extLst>
          </p:cNvPr>
          <p:cNvCxnSpPr>
            <a:stCxn id="8" idx="3"/>
            <a:endCxn id="16" idx="1"/>
          </p:cNvCxnSpPr>
          <p:nvPr/>
        </p:nvCxnSpPr>
        <p:spPr bwMode="gray">
          <a:xfrm>
            <a:off x="1691680" y="2265235"/>
            <a:ext cx="2263561" cy="17780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CB79D9F-10CC-49D9-9B16-7CA4F9BD9F35}"/>
              </a:ext>
            </a:extLst>
          </p:cNvPr>
          <p:cNvCxnSpPr>
            <a:stCxn id="9" idx="3"/>
            <a:endCxn id="12" idx="1"/>
          </p:cNvCxnSpPr>
          <p:nvPr/>
        </p:nvCxnSpPr>
        <p:spPr bwMode="gray">
          <a:xfrm flipV="1">
            <a:off x="1691680" y="2060490"/>
            <a:ext cx="2263561" cy="9701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9B6A25-5301-41AA-9867-1D77168631DE}"/>
              </a:ext>
            </a:extLst>
          </p:cNvPr>
          <p:cNvCxnSpPr>
            <a:stCxn id="9" idx="3"/>
            <a:endCxn id="14" idx="1"/>
          </p:cNvCxnSpPr>
          <p:nvPr/>
        </p:nvCxnSpPr>
        <p:spPr bwMode="gray">
          <a:xfrm flipV="1">
            <a:off x="1691680" y="2721415"/>
            <a:ext cx="2263561" cy="3092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46080A3-578C-4DF2-8D4D-DB05AB0CB2A0}"/>
              </a:ext>
            </a:extLst>
          </p:cNvPr>
          <p:cNvCxnSpPr>
            <a:stCxn id="9" idx="3"/>
            <a:endCxn id="15" idx="1"/>
          </p:cNvCxnSpPr>
          <p:nvPr/>
        </p:nvCxnSpPr>
        <p:spPr bwMode="gray">
          <a:xfrm>
            <a:off x="1691680" y="3030665"/>
            <a:ext cx="2263561" cy="3516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323652-E807-40CD-BBD9-80BEBF0D490D}"/>
              </a:ext>
            </a:extLst>
          </p:cNvPr>
          <p:cNvCxnSpPr>
            <a:stCxn id="9" idx="3"/>
            <a:endCxn id="16" idx="1"/>
          </p:cNvCxnSpPr>
          <p:nvPr/>
        </p:nvCxnSpPr>
        <p:spPr bwMode="gray">
          <a:xfrm>
            <a:off x="1691680" y="3030665"/>
            <a:ext cx="2232248" cy="10126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5070AE4-9FE8-4AAB-81C8-9ACC0FAA364F}"/>
              </a:ext>
            </a:extLst>
          </p:cNvPr>
          <p:cNvCxnSpPr>
            <a:stCxn id="10" idx="3"/>
            <a:endCxn id="12" idx="1"/>
          </p:cNvCxnSpPr>
          <p:nvPr/>
        </p:nvCxnSpPr>
        <p:spPr bwMode="gray">
          <a:xfrm flipV="1">
            <a:off x="1691684" y="2060490"/>
            <a:ext cx="2263557" cy="173728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F7E2E75-16FA-4AB1-85F2-C710B9C41A93}"/>
              </a:ext>
            </a:extLst>
          </p:cNvPr>
          <p:cNvCxnSpPr>
            <a:stCxn id="10" idx="3"/>
            <a:endCxn id="14" idx="1"/>
          </p:cNvCxnSpPr>
          <p:nvPr/>
        </p:nvCxnSpPr>
        <p:spPr bwMode="gray">
          <a:xfrm flipV="1">
            <a:off x="1691684" y="2721415"/>
            <a:ext cx="2263557" cy="10763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CA3A86-7E35-4BDE-880D-8F5DE7BED921}"/>
              </a:ext>
            </a:extLst>
          </p:cNvPr>
          <p:cNvCxnSpPr>
            <a:stCxn id="10" idx="3"/>
            <a:endCxn id="15" idx="1"/>
          </p:cNvCxnSpPr>
          <p:nvPr/>
        </p:nvCxnSpPr>
        <p:spPr bwMode="gray">
          <a:xfrm flipV="1">
            <a:off x="1691684" y="3382340"/>
            <a:ext cx="2263557" cy="41543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B986D2E-4C54-4D54-8DCE-ED0E0DF73857}"/>
              </a:ext>
            </a:extLst>
          </p:cNvPr>
          <p:cNvCxnSpPr>
            <a:stCxn id="10" idx="3"/>
            <a:endCxn id="16" idx="1"/>
          </p:cNvCxnSpPr>
          <p:nvPr/>
        </p:nvCxnSpPr>
        <p:spPr bwMode="gray">
          <a:xfrm>
            <a:off x="1691684" y="3797779"/>
            <a:ext cx="2263557" cy="24548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2971C778-D0A4-450C-8472-76DD05293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187657"/>
              </p:ext>
            </p:extLst>
          </p:nvPr>
        </p:nvGraphicFramePr>
        <p:xfrm>
          <a:off x="5188761" y="1790638"/>
          <a:ext cx="2399928" cy="1219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99982">
                  <a:extLst>
                    <a:ext uri="{9D8B030D-6E8A-4147-A177-3AD203B41FA5}">
                      <a16:colId xmlns:a16="http://schemas.microsoft.com/office/drawing/2014/main" val="3637172870"/>
                    </a:ext>
                  </a:extLst>
                </a:gridCol>
                <a:gridCol w="599982">
                  <a:extLst>
                    <a:ext uri="{9D8B030D-6E8A-4147-A177-3AD203B41FA5}">
                      <a16:colId xmlns:a16="http://schemas.microsoft.com/office/drawing/2014/main" val="47380476"/>
                    </a:ext>
                  </a:extLst>
                </a:gridCol>
                <a:gridCol w="599982">
                  <a:extLst>
                    <a:ext uri="{9D8B030D-6E8A-4147-A177-3AD203B41FA5}">
                      <a16:colId xmlns:a16="http://schemas.microsoft.com/office/drawing/2014/main" val="3663868684"/>
                    </a:ext>
                  </a:extLst>
                </a:gridCol>
                <a:gridCol w="599982">
                  <a:extLst>
                    <a:ext uri="{9D8B030D-6E8A-4147-A177-3AD203B41FA5}">
                      <a16:colId xmlns:a16="http://schemas.microsoft.com/office/drawing/2014/main" val="33034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Att1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Att2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Att3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79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A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902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B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187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C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425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470424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FEED8E-D284-4F72-82C1-C8EF4DBD9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Multiple event logs =&gt; One data model</a:t>
            </a:r>
          </a:p>
          <a:p>
            <a:pPr lvl="1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0CB349-6AEA-44C5-8000-32A020684B2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CAA8B-3EC8-48A6-87DC-48B15CF3BF0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0BCA6-AECF-4375-95AE-4A2618D35A7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2BE8A4-588A-4296-AC4E-7E6D2DBA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 Definition</a:t>
            </a:r>
            <a:endParaRPr lang="en-GB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E424579-76D7-455C-B664-E5D47DB8B4DC}"/>
              </a:ext>
            </a:extLst>
          </p:cNvPr>
          <p:cNvGraphicFramePr>
            <a:graphicFrameLocks noGrp="1"/>
          </p:cNvGraphicFramePr>
          <p:nvPr/>
        </p:nvGraphicFramePr>
        <p:xfrm>
          <a:off x="304027" y="1779662"/>
          <a:ext cx="124968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2786869-BE08-4B40-947A-99658711C17D}"/>
              </a:ext>
            </a:extLst>
          </p:cNvPr>
          <p:cNvGraphicFramePr>
            <a:graphicFrameLocks noGrp="1"/>
          </p:cNvGraphicFramePr>
          <p:nvPr/>
        </p:nvGraphicFramePr>
        <p:xfrm>
          <a:off x="304027" y="2922662"/>
          <a:ext cx="1249680" cy="990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sp>
        <p:nvSpPr>
          <p:cNvPr id="9" name="Arrow: Down 8">
            <a:extLst>
              <a:ext uri="{FF2B5EF4-FFF2-40B4-BE49-F238E27FC236}">
                <a16:creationId xmlns:a16="http://schemas.microsoft.com/office/drawing/2014/main" id="{25265CE5-FB12-4819-9B03-F406571BB654}"/>
              </a:ext>
            </a:extLst>
          </p:cNvPr>
          <p:cNvSpPr/>
          <p:nvPr/>
        </p:nvSpPr>
        <p:spPr bwMode="gray">
          <a:xfrm rot="16200000">
            <a:off x="1940514" y="2514883"/>
            <a:ext cx="288032" cy="6973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4E7B4D-A9C8-4D72-BDEA-DDD68F960F24}"/>
              </a:ext>
            </a:extLst>
          </p:cNvPr>
          <p:cNvSpPr/>
          <p:nvPr/>
        </p:nvSpPr>
        <p:spPr bwMode="gray">
          <a:xfrm>
            <a:off x="2536469" y="2431509"/>
            <a:ext cx="2160240" cy="86409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b="1" dirty="0">
                <a:solidFill>
                  <a:schemeClr val="tx1"/>
                </a:solidFill>
              </a:rPr>
              <a:t>?</a:t>
            </a:r>
            <a:endParaRPr lang="en-GB" sz="1200" b="1" dirty="0" err="1">
              <a:solidFill>
                <a:schemeClr val="tx1"/>
              </a:solidFill>
            </a:endParaRPr>
          </a:p>
        </p:txBody>
      </p:sp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3F758549-0F04-46B7-BBBE-0A486B826B43}"/>
              </a:ext>
            </a:extLst>
          </p:cNvPr>
          <p:cNvGraphicFramePr>
            <a:graphicFrameLocks noGrp="1"/>
          </p:cNvGraphicFramePr>
          <p:nvPr/>
        </p:nvGraphicFramePr>
        <p:xfrm>
          <a:off x="6007385" y="1779662"/>
          <a:ext cx="815575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75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128291">
                <a:tc>
                  <a:txBody>
                    <a:bodyPr/>
                    <a:lstStyle/>
                    <a:p>
                      <a:r>
                        <a:rPr lang="de-DE" sz="600" dirty="0"/>
                        <a:t>1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224510">
                <a:tc>
                  <a:txBody>
                    <a:bodyPr/>
                    <a:lstStyle/>
                    <a:p>
                      <a:r>
                        <a:rPr lang="de-DE" sz="600" dirty="0"/>
                        <a:t>Attr_1</a:t>
                      </a:r>
                    </a:p>
                    <a:p>
                      <a:r>
                        <a:rPr lang="de-DE" sz="600" dirty="0"/>
                        <a:t>Attr_3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53A725F-4D1F-47D8-92E6-59DCDF2E7E16}"/>
              </a:ext>
            </a:extLst>
          </p:cNvPr>
          <p:cNvGraphicFramePr>
            <a:graphicFrameLocks noGrp="1"/>
          </p:cNvGraphicFramePr>
          <p:nvPr/>
        </p:nvGraphicFramePr>
        <p:xfrm>
          <a:off x="6007384" y="2371495"/>
          <a:ext cx="815575" cy="365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75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600" dirty="0"/>
                        <a:t>2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83114">
                <a:tc>
                  <a:txBody>
                    <a:bodyPr/>
                    <a:lstStyle/>
                    <a:p>
                      <a:r>
                        <a:rPr lang="de-DE" sz="600" dirty="0"/>
                        <a:t>Attr_2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A6DD55E-A940-4D9A-A154-FADA610FB76D}"/>
              </a:ext>
            </a:extLst>
          </p:cNvPr>
          <p:cNvGraphicFramePr>
            <a:graphicFrameLocks noGrp="1"/>
          </p:cNvGraphicFramePr>
          <p:nvPr/>
        </p:nvGraphicFramePr>
        <p:xfrm>
          <a:off x="6025568" y="3745421"/>
          <a:ext cx="81557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75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600" dirty="0"/>
                        <a:t>N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83114">
                <a:tc>
                  <a:txBody>
                    <a:bodyPr/>
                    <a:lstStyle/>
                    <a:p>
                      <a:r>
                        <a:rPr lang="de-DE" sz="600" dirty="0"/>
                        <a:t>Attr_n-2</a:t>
                      </a:r>
                    </a:p>
                    <a:p>
                      <a:r>
                        <a:rPr lang="de-DE" sz="600" dirty="0"/>
                        <a:t>Attr_n-1</a:t>
                      </a:r>
                    </a:p>
                    <a:p>
                      <a:r>
                        <a:rPr lang="de-DE" sz="600" dirty="0"/>
                        <a:t>Attr_n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59CF4A9-29B3-4501-A2FE-DC7BF61CDAE6}"/>
              </a:ext>
            </a:extLst>
          </p:cNvPr>
          <p:cNvSpPr/>
          <p:nvPr/>
        </p:nvSpPr>
        <p:spPr bwMode="gray">
          <a:xfrm>
            <a:off x="6379167" y="2891177"/>
            <a:ext cx="72008" cy="757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F5EA9A-1676-4C1C-AB18-478BA7E8A2BB}"/>
              </a:ext>
            </a:extLst>
          </p:cNvPr>
          <p:cNvSpPr/>
          <p:nvPr/>
        </p:nvSpPr>
        <p:spPr bwMode="gray">
          <a:xfrm>
            <a:off x="6379167" y="3144857"/>
            <a:ext cx="72008" cy="757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E97FD4-3D94-4278-BEE4-60CE62E05551}"/>
              </a:ext>
            </a:extLst>
          </p:cNvPr>
          <p:cNvSpPr/>
          <p:nvPr/>
        </p:nvSpPr>
        <p:spPr bwMode="gray">
          <a:xfrm>
            <a:off x="6385443" y="3406064"/>
            <a:ext cx="72008" cy="757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B5EC328-0C44-4C3E-AA17-8328F444CDC6}"/>
              </a:ext>
            </a:extLst>
          </p:cNvPr>
          <p:cNvSpPr/>
          <p:nvPr/>
        </p:nvSpPr>
        <p:spPr bwMode="gray">
          <a:xfrm rot="16200000">
            <a:off x="5029385" y="2505755"/>
            <a:ext cx="288032" cy="6973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66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5B7DD7-3FA1-4E9C-9ACE-FDC93E811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943C41-1D70-411A-95A2-C1B01822698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CC1FDF-2CC6-4289-BEDC-7FB6D1208DF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0AD89-BE5F-4664-8CC4-A8C2738C02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40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63DF8F6-4175-4893-ABCE-5EFF569F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92F7DC-A776-4311-8229-4D6831293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23" y="1347614"/>
            <a:ext cx="5591955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6585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2F5320-EAC9-4170-81A7-FBF7864F78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Event logs in which </a:t>
            </a:r>
            <a:r>
              <a:rPr lang="de-DE" dirty="0">
                <a:solidFill>
                  <a:schemeClr val="accent1"/>
                </a:solidFill>
              </a:rPr>
              <a:t>all</a:t>
            </a:r>
            <a:r>
              <a:rPr lang="de-DE" dirty="0"/>
              <a:t> activities access </a:t>
            </a:r>
            <a:r>
              <a:rPr lang="de-DE" dirty="0">
                <a:solidFill>
                  <a:schemeClr val="accent1"/>
                </a:solidFill>
              </a:rPr>
              <a:t>all</a:t>
            </a:r>
            <a:r>
              <a:rPr lang="de-DE" dirty="0"/>
              <a:t> attributes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076174-3BAE-45BB-BAB1-3A44D864F9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58411C-C729-4513-996F-6812AB44AE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637E3-F772-48ED-9331-91BEEE7BF2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41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C6CE48-2482-43B9-A2EA-E869CE83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Definition: Fully connected event logs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95C84F-3213-4312-AD8C-F768B7175DC7}"/>
              </a:ext>
            </a:extLst>
          </p:cNvPr>
          <p:cNvSpPr/>
          <p:nvPr/>
        </p:nvSpPr>
        <p:spPr bwMode="gray">
          <a:xfrm>
            <a:off x="755576" y="195872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FCE8EF-3A70-4C4A-B14D-BDDC02A28C0C}"/>
              </a:ext>
            </a:extLst>
          </p:cNvPr>
          <p:cNvSpPr/>
          <p:nvPr/>
        </p:nvSpPr>
        <p:spPr bwMode="gray">
          <a:xfrm>
            <a:off x="755576" y="272415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281E82-766D-4989-974A-245A428E1361}"/>
              </a:ext>
            </a:extLst>
          </p:cNvPr>
          <p:cNvSpPr/>
          <p:nvPr/>
        </p:nvSpPr>
        <p:spPr bwMode="gray">
          <a:xfrm>
            <a:off x="755580" y="3491264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2684C9-0BFC-40B3-AC1D-7C5188CA32A6}"/>
              </a:ext>
            </a:extLst>
          </p:cNvPr>
          <p:cNvSpPr/>
          <p:nvPr/>
        </p:nvSpPr>
        <p:spPr bwMode="gray">
          <a:xfrm>
            <a:off x="3955241" y="182598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Att1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09346-4159-4A22-B8D4-671B83A7988F}"/>
              </a:ext>
            </a:extLst>
          </p:cNvPr>
          <p:cNvSpPr/>
          <p:nvPr/>
        </p:nvSpPr>
        <p:spPr bwMode="gray">
          <a:xfrm>
            <a:off x="3955241" y="2486908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Att2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F3485-E6D0-4625-B99C-60B35F340835}"/>
              </a:ext>
            </a:extLst>
          </p:cNvPr>
          <p:cNvSpPr/>
          <p:nvPr/>
        </p:nvSpPr>
        <p:spPr bwMode="gray">
          <a:xfrm>
            <a:off x="3955241" y="314783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Att3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342CD3-5C2E-4B8A-BC38-DF0319704536}"/>
              </a:ext>
            </a:extLst>
          </p:cNvPr>
          <p:cNvSpPr/>
          <p:nvPr/>
        </p:nvSpPr>
        <p:spPr bwMode="gray">
          <a:xfrm>
            <a:off x="3955241" y="3808758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Att4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AF6D2E-4400-4F67-B51A-90126BE1CCEE}"/>
              </a:ext>
            </a:extLst>
          </p:cNvPr>
          <p:cNvCxnSpPr>
            <a:stCxn id="8" idx="3"/>
            <a:endCxn id="12" idx="1"/>
          </p:cNvCxnSpPr>
          <p:nvPr/>
        </p:nvCxnSpPr>
        <p:spPr bwMode="gray">
          <a:xfrm flipV="1">
            <a:off x="1691680" y="2060490"/>
            <a:ext cx="2263561" cy="2047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BDAB10-99E0-41EA-AB64-8FDC5C4CE338}"/>
              </a:ext>
            </a:extLst>
          </p:cNvPr>
          <p:cNvCxnSpPr>
            <a:stCxn id="8" idx="3"/>
            <a:endCxn id="14" idx="1"/>
          </p:cNvCxnSpPr>
          <p:nvPr/>
        </p:nvCxnSpPr>
        <p:spPr bwMode="gray">
          <a:xfrm>
            <a:off x="1691680" y="2265235"/>
            <a:ext cx="2263561" cy="4561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73274F-623C-4836-AB75-E972965A2CD0}"/>
              </a:ext>
            </a:extLst>
          </p:cNvPr>
          <p:cNvCxnSpPr>
            <a:stCxn id="8" idx="3"/>
            <a:endCxn id="15" idx="1"/>
          </p:cNvCxnSpPr>
          <p:nvPr/>
        </p:nvCxnSpPr>
        <p:spPr bwMode="gray">
          <a:xfrm>
            <a:off x="1691680" y="2265235"/>
            <a:ext cx="2263561" cy="11171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57BD0C-8270-46B7-AF78-A3E9239169C2}"/>
              </a:ext>
            </a:extLst>
          </p:cNvPr>
          <p:cNvCxnSpPr>
            <a:stCxn id="8" idx="3"/>
            <a:endCxn id="16" idx="1"/>
          </p:cNvCxnSpPr>
          <p:nvPr/>
        </p:nvCxnSpPr>
        <p:spPr bwMode="gray">
          <a:xfrm>
            <a:off x="1691680" y="2265235"/>
            <a:ext cx="2263561" cy="17780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CB79D9F-10CC-49D9-9B16-7CA4F9BD9F35}"/>
              </a:ext>
            </a:extLst>
          </p:cNvPr>
          <p:cNvCxnSpPr>
            <a:stCxn id="9" idx="3"/>
            <a:endCxn id="12" idx="1"/>
          </p:cNvCxnSpPr>
          <p:nvPr/>
        </p:nvCxnSpPr>
        <p:spPr bwMode="gray">
          <a:xfrm flipV="1">
            <a:off x="1691680" y="2060490"/>
            <a:ext cx="2263561" cy="9701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9B6A25-5301-41AA-9867-1D77168631DE}"/>
              </a:ext>
            </a:extLst>
          </p:cNvPr>
          <p:cNvCxnSpPr>
            <a:stCxn id="9" idx="3"/>
            <a:endCxn id="14" idx="1"/>
          </p:cNvCxnSpPr>
          <p:nvPr/>
        </p:nvCxnSpPr>
        <p:spPr bwMode="gray">
          <a:xfrm flipV="1">
            <a:off x="1691680" y="2721415"/>
            <a:ext cx="2263561" cy="3092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46080A3-578C-4DF2-8D4D-DB05AB0CB2A0}"/>
              </a:ext>
            </a:extLst>
          </p:cNvPr>
          <p:cNvCxnSpPr>
            <a:stCxn id="9" idx="3"/>
            <a:endCxn id="15" idx="1"/>
          </p:cNvCxnSpPr>
          <p:nvPr/>
        </p:nvCxnSpPr>
        <p:spPr bwMode="gray">
          <a:xfrm>
            <a:off x="1691680" y="3030665"/>
            <a:ext cx="2263561" cy="3516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323652-E807-40CD-BBD9-80BEBF0D490D}"/>
              </a:ext>
            </a:extLst>
          </p:cNvPr>
          <p:cNvCxnSpPr>
            <a:stCxn id="9" idx="3"/>
            <a:endCxn id="16" idx="1"/>
          </p:cNvCxnSpPr>
          <p:nvPr/>
        </p:nvCxnSpPr>
        <p:spPr bwMode="gray">
          <a:xfrm>
            <a:off x="1691680" y="3030665"/>
            <a:ext cx="2232248" cy="10126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5070AE4-9FE8-4AAB-81C8-9ACC0FAA364F}"/>
              </a:ext>
            </a:extLst>
          </p:cNvPr>
          <p:cNvCxnSpPr>
            <a:stCxn id="10" idx="3"/>
            <a:endCxn id="12" idx="1"/>
          </p:cNvCxnSpPr>
          <p:nvPr/>
        </p:nvCxnSpPr>
        <p:spPr bwMode="gray">
          <a:xfrm flipV="1">
            <a:off x="1691684" y="2060490"/>
            <a:ext cx="2263557" cy="173728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F7E2E75-16FA-4AB1-85F2-C710B9C41A93}"/>
              </a:ext>
            </a:extLst>
          </p:cNvPr>
          <p:cNvCxnSpPr>
            <a:stCxn id="10" idx="3"/>
            <a:endCxn id="14" idx="1"/>
          </p:cNvCxnSpPr>
          <p:nvPr/>
        </p:nvCxnSpPr>
        <p:spPr bwMode="gray">
          <a:xfrm flipV="1">
            <a:off x="1691684" y="2721415"/>
            <a:ext cx="2263557" cy="10763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CA3A86-7E35-4BDE-880D-8F5DE7BED921}"/>
              </a:ext>
            </a:extLst>
          </p:cNvPr>
          <p:cNvCxnSpPr>
            <a:stCxn id="10" idx="3"/>
            <a:endCxn id="15" idx="1"/>
          </p:cNvCxnSpPr>
          <p:nvPr/>
        </p:nvCxnSpPr>
        <p:spPr bwMode="gray">
          <a:xfrm flipV="1">
            <a:off x="1691684" y="3382340"/>
            <a:ext cx="2263557" cy="41543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B986D2E-4C54-4D54-8DCE-ED0E0DF73857}"/>
              </a:ext>
            </a:extLst>
          </p:cNvPr>
          <p:cNvCxnSpPr>
            <a:stCxn id="10" idx="3"/>
            <a:endCxn id="16" idx="1"/>
          </p:cNvCxnSpPr>
          <p:nvPr/>
        </p:nvCxnSpPr>
        <p:spPr bwMode="gray">
          <a:xfrm>
            <a:off x="1691684" y="3797779"/>
            <a:ext cx="2263557" cy="24548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EB0FFAA-1195-45A3-836B-198326DAA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0372"/>
            <a:ext cx="9144000" cy="31722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3C2DB1-2BB3-43B6-8CDA-332A6B9249A0}"/>
              </a:ext>
            </a:extLst>
          </p:cNvPr>
          <p:cNvSpPr txBox="1"/>
          <p:nvPr/>
        </p:nvSpPr>
        <p:spPr bwMode="gray">
          <a:xfrm>
            <a:off x="35496" y="4803775"/>
            <a:ext cx="1800200" cy="2317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#accesses (absolute)</a:t>
            </a:r>
            <a:endParaRPr lang="en-GB" sz="1200" dirty="0" err="1"/>
          </a:p>
        </p:txBody>
      </p:sp>
    </p:spTree>
    <p:extLst>
      <p:ext uri="{BB962C8B-B14F-4D97-AF65-F5344CB8AC3E}">
        <p14:creationId xmlns:p14="http://schemas.microsoft.com/office/powerpoint/2010/main" val="204664836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2F5320-EAC9-4170-81A7-FBF7864F78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Event logs in which </a:t>
            </a:r>
            <a:r>
              <a:rPr lang="de-DE" dirty="0">
                <a:solidFill>
                  <a:schemeClr val="accent1"/>
                </a:solidFill>
              </a:rPr>
              <a:t>all</a:t>
            </a:r>
            <a:r>
              <a:rPr lang="de-DE" dirty="0"/>
              <a:t> activities access </a:t>
            </a:r>
            <a:r>
              <a:rPr lang="de-DE" dirty="0">
                <a:solidFill>
                  <a:schemeClr val="accent1"/>
                </a:solidFill>
              </a:rPr>
              <a:t>all</a:t>
            </a:r>
            <a:r>
              <a:rPr lang="de-DE" dirty="0"/>
              <a:t> attributes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076174-3BAE-45BB-BAB1-3A44D864F9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58411C-C729-4513-996F-6812AB44AE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637E3-F772-48ED-9331-91BEEE7BF2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42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C6CE48-2482-43B9-A2EA-E869CE83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Definition: Fully connected event logs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95C84F-3213-4312-AD8C-F768B7175DC7}"/>
              </a:ext>
            </a:extLst>
          </p:cNvPr>
          <p:cNvSpPr/>
          <p:nvPr/>
        </p:nvSpPr>
        <p:spPr bwMode="gray">
          <a:xfrm>
            <a:off x="755576" y="195872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FCE8EF-3A70-4C4A-B14D-BDDC02A28C0C}"/>
              </a:ext>
            </a:extLst>
          </p:cNvPr>
          <p:cNvSpPr/>
          <p:nvPr/>
        </p:nvSpPr>
        <p:spPr bwMode="gray">
          <a:xfrm>
            <a:off x="755576" y="272415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281E82-766D-4989-974A-245A428E1361}"/>
              </a:ext>
            </a:extLst>
          </p:cNvPr>
          <p:cNvSpPr/>
          <p:nvPr/>
        </p:nvSpPr>
        <p:spPr bwMode="gray">
          <a:xfrm>
            <a:off x="755580" y="3491264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2684C9-0BFC-40B3-AC1D-7C5188CA32A6}"/>
              </a:ext>
            </a:extLst>
          </p:cNvPr>
          <p:cNvSpPr/>
          <p:nvPr/>
        </p:nvSpPr>
        <p:spPr bwMode="gray">
          <a:xfrm>
            <a:off x="3955241" y="182598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Att1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09346-4159-4A22-B8D4-671B83A7988F}"/>
              </a:ext>
            </a:extLst>
          </p:cNvPr>
          <p:cNvSpPr/>
          <p:nvPr/>
        </p:nvSpPr>
        <p:spPr bwMode="gray">
          <a:xfrm>
            <a:off x="3955241" y="2486908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Att2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F3485-E6D0-4625-B99C-60B35F340835}"/>
              </a:ext>
            </a:extLst>
          </p:cNvPr>
          <p:cNvSpPr/>
          <p:nvPr/>
        </p:nvSpPr>
        <p:spPr bwMode="gray">
          <a:xfrm>
            <a:off x="3955241" y="314783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Att3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342CD3-5C2E-4B8A-BC38-DF0319704536}"/>
              </a:ext>
            </a:extLst>
          </p:cNvPr>
          <p:cNvSpPr/>
          <p:nvPr/>
        </p:nvSpPr>
        <p:spPr bwMode="gray">
          <a:xfrm>
            <a:off x="3955241" y="3808758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Att4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AF6D2E-4400-4F67-B51A-90126BE1CCEE}"/>
              </a:ext>
            </a:extLst>
          </p:cNvPr>
          <p:cNvCxnSpPr>
            <a:stCxn id="8" idx="3"/>
            <a:endCxn id="12" idx="1"/>
          </p:cNvCxnSpPr>
          <p:nvPr/>
        </p:nvCxnSpPr>
        <p:spPr bwMode="gray">
          <a:xfrm flipV="1">
            <a:off x="1691680" y="2060490"/>
            <a:ext cx="2263561" cy="2047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BDAB10-99E0-41EA-AB64-8FDC5C4CE338}"/>
              </a:ext>
            </a:extLst>
          </p:cNvPr>
          <p:cNvCxnSpPr>
            <a:stCxn id="8" idx="3"/>
            <a:endCxn id="14" idx="1"/>
          </p:cNvCxnSpPr>
          <p:nvPr/>
        </p:nvCxnSpPr>
        <p:spPr bwMode="gray">
          <a:xfrm>
            <a:off x="1691680" y="2265235"/>
            <a:ext cx="2263561" cy="4561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73274F-623C-4836-AB75-E972965A2CD0}"/>
              </a:ext>
            </a:extLst>
          </p:cNvPr>
          <p:cNvCxnSpPr>
            <a:stCxn id="8" idx="3"/>
            <a:endCxn id="15" idx="1"/>
          </p:cNvCxnSpPr>
          <p:nvPr/>
        </p:nvCxnSpPr>
        <p:spPr bwMode="gray">
          <a:xfrm>
            <a:off x="1691680" y="2265235"/>
            <a:ext cx="2263561" cy="11171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57BD0C-8270-46B7-AF78-A3E9239169C2}"/>
              </a:ext>
            </a:extLst>
          </p:cNvPr>
          <p:cNvCxnSpPr>
            <a:stCxn id="8" idx="3"/>
            <a:endCxn id="16" idx="1"/>
          </p:cNvCxnSpPr>
          <p:nvPr/>
        </p:nvCxnSpPr>
        <p:spPr bwMode="gray">
          <a:xfrm>
            <a:off x="1691680" y="2265235"/>
            <a:ext cx="2263561" cy="17780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CB79D9F-10CC-49D9-9B16-7CA4F9BD9F35}"/>
              </a:ext>
            </a:extLst>
          </p:cNvPr>
          <p:cNvCxnSpPr>
            <a:stCxn id="9" idx="3"/>
            <a:endCxn id="12" idx="1"/>
          </p:cNvCxnSpPr>
          <p:nvPr/>
        </p:nvCxnSpPr>
        <p:spPr bwMode="gray">
          <a:xfrm flipV="1">
            <a:off x="1691680" y="2060490"/>
            <a:ext cx="2263561" cy="9701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9B6A25-5301-41AA-9867-1D77168631DE}"/>
              </a:ext>
            </a:extLst>
          </p:cNvPr>
          <p:cNvCxnSpPr>
            <a:stCxn id="9" idx="3"/>
            <a:endCxn id="14" idx="1"/>
          </p:cNvCxnSpPr>
          <p:nvPr/>
        </p:nvCxnSpPr>
        <p:spPr bwMode="gray">
          <a:xfrm flipV="1">
            <a:off x="1691680" y="2721415"/>
            <a:ext cx="2263561" cy="3092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46080A3-578C-4DF2-8D4D-DB05AB0CB2A0}"/>
              </a:ext>
            </a:extLst>
          </p:cNvPr>
          <p:cNvCxnSpPr>
            <a:stCxn id="9" idx="3"/>
            <a:endCxn id="15" idx="1"/>
          </p:cNvCxnSpPr>
          <p:nvPr/>
        </p:nvCxnSpPr>
        <p:spPr bwMode="gray">
          <a:xfrm>
            <a:off x="1691680" y="3030665"/>
            <a:ext cx="2263561" cy="3516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323652-E807-40CD-BBD9-80BEBF0D490D}"/>
              </a:ext>
            </a:extLst>
          </p:cNvPr>
          <p:cNvCxnSpPr>
            <a:stCxn id="9" idx="3"/>
            <a:endCxn id="16" idx="1"/>
          </p:cNvCxnSpPr>
          <p:nvPr/>
        </p:nvCxnSpPr>
        <p:spPr bwMode="gray">
          <a:xfrm>
            <a:off x="1691680" y="3030665"/>
            <a:ext cx="2232248" cy="10126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5070AE4-9FE8-4AAB-81C8-9ACC0FAA364F}"/>
              </a:ext>
            </a:extLst>
          </p:cNvPr>
          <p:cNvCxnSpPr>
            <a:stCxn id="10" idx="3"/>
            <a:endCxn id="12" idx="1"/>
          </p:cNvCxnSpPr>
          <p:nvPr/>
        </p:nvCxnSpPr>
        <p:spPr bwMode="gray">
          <a:xfrm flipV="1">
            <a:off x="1691684" y="2060490"/>
            <a:ext cx="2263557" cy="173728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F7E2E75-16FA-4AB1-85F2-C710B9C41A93}"/>
              </a:ext>
            </a:extLst>
          </p:cNvPr>
          <p:cNvCxnSpPr>
            <a:stCxn id="10" idx="3"/>
            <a:endCxn id="14" idx="1"/>
          </p:cNvCxnSpPr>
          <p:nvPr/>
        </p:nvCxnSpPr>
        <p:spPr bwMode="gray">
          <a:xfrm flipV="1">
            <a:off x="1691684" y="2721415"/>
            <a:ext cx="2263557" cy="10763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CA3A86-7E35-4BDE-880D-8F5DE7BED921}"/>
              </a:ext>
            </a:extLst>
          </p:cNvPr>
          <p:cNvCxnSpPr>
            <a:stCxn id="10" idx="3"/>
            <a:endCxn id="15" idx="1"/>
          </p:cNvCxnSpPr>
          <p:nvPr/>
        </p:nvCxnSpPr>
        <p:spPr bwMode="gray">
          <a:xfrm flipV="1">
            <a:off x="1691684" y="3382340"/>
            <a:ext cx="2263557" cy="41543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B986D2E-4C54-4D54-8DCE-ED0E0DF73857}"/>
              </a:ext>
            </a:extLst>
          </p:cNvPr>
          <p:cNvCxnSpPr>
            <a:stCxn id="10" idx="3"/>
            <a:endCxn id="16" idx="1"/>
          </p:cNvCxnSpPr>
          <p:nvPr/>
        </p:nvCxnSpPr>
        <p:spPr bwMode="gray">
          <a:xfrm>
            <a:off x="1691684" y="3797779"/>
            <a:ext cx="2263557" cy="24548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13ABB795-1327-4F46-B968-5B19D4E50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063"/>
            <a:ext cx="9144000" cy="317871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225D355-2A9D-4EE0-881F-BF304048BE1D}"/>
              </a:ext>
            </a:extLst>
          </p:cNvPr>
          <p:cNvSpPr txBox="1"/>
          <p:nvPr/>
        </p:nvSpPr>
        <p:spPr bwMode="gray">
          <a:xfrm>
            <a:off x="35496" y="4803775"/>
            <a:ext cx="2808312" cy="2317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#accesses (relative to #activity)</a:t>
            </a:r>
            <a:endParaRPr lang="en-GB" sz="1200" dirty="0" err="1"/>
          </a:p>
        </p:txBody>
      </p:sp>
    </p:spTree>
    <p:extLst>
      <p:ext uri="{BB962C8B-B14F-4D97-AF65-F5344CB8AC3E}">
        <p14:creationId xmlns:p14="http://schemas.microsoft.com/office/powerpoint/2010/main" val="298388463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One „Main“ Log</a:t>
            </a:r>
          </a:p>
          <a:p>
            <a:pPr lvl="1"/>
            <a:r>
              <a:rPr lang="de-DE" dirty="0"/>
              <a:t>Secondary event logs often fully connected</a:t>
            </a:r>
          </a:p>
          <a:p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/>
              <a:t>Multiple Event Log Characteristics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1066754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9ADCD6-93C6-464E-94CC-644E3CBE15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29A9C9-A8C5-4D66-99D1-24760D6D8AF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48432-4CFF-4456-928D-3A8C99CC0D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5524A5-B7D1-4C04-B415-ACB1A9DD991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44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F527A4-0475-484E-A000-9DCF4109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80890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1" name="Title 2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Speaker</a:t>
            </a:r>
          </a:p>
          <a:p>
            <a:r>
              <a:rPr lang="en-US"/>
              <a:t>Job Description</a:t>
            </a:r>
          </a:p>
          <a:p>
            <a:r>
              <a:rPr lang="en-US"/>
              <a:t>Institute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35734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EE35A0-FC1B-4861-A113-1CD7205DF1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Instance-based approach</a:t>
            </a:r>
          </a:p>
          <a:p>
            <a:pPr lvl="1"/>
            <a:r>
              <a:rPr lang="en-GB" dirty="0"/>
              <a:t>Attribute Name Similarity</a:t>
            </a:r>
          </a:p>
          <a:p>
            <a:pPr lvl="1"/>
            <a:r>
              <a:rPr lang="en-GB" dirty="0"/>
              <a:t>Attribute Value Similarity</a:t>
            </a:r>
          </a:p>
          <a:p>
            <a:pPr lvl="1"/>
            <a:r>
              <a:rPr lang="en-GB" dirty="0"/>
              <a:t>Occurrence Similarity (frequency)</a:t>
            </a:r>
          </a:p>
          <a:p>
            <a:pPr marL="268287" lvl="1" indent="0">
              <a:buNone/>
            </a:pPr>
            <a:endParaRPr lang="en-GB" dirty="0"/>
          </a:p>
          <a:p>
            <a:r>
              <a:rPr lang="en-GB" dirty="0"/>
              <a:t>Additional process-related metrics:</a:t>
            </a:r>
          </a:p>
          <a:p>
            <a:pPr lvl="1"/>
            <a:r>
              <a:rPr lang="en-GB" dirty="0"/>
              <a:t>Positional Similarity</a:t>
            </a:r>
          </a:p>
          <a:p>
            <a:pPr lvl="1"/>
            <a:r>
              <a:rPr lang="en-GB" dirty="0"/>
              <a:t>Duration Similarity</a:t>
            </a:r>
          </a:p>
          <a:p>
            <a:pPr lvl="1"/>
            <a:r>
              <a:rPr lang="en-GB" dirty="0"/>
              <a:t>Prerequisites Similarity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95A5E-C8FF-4BF6-A404-7F067518DF6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5E0C3-5B75-4047-AB42-D2770D789C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5BEC1-33F0-4537-92D5-1070B73865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46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75E7C1-B23D-4195-9C5D-B84DC9959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Related Work – </a:t>
            </a:r>
            <a:br>
              <a:rPr lang="de-DE" dirty="0"/>
            </a:br>
            <a:r>
              <a:rPr lang="de-DE" dirty="0"/>
              <a:t>Schema Matching on Event Logs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29A9B-BB08-4542-983A-D5D91C394187}"/>
              </a:ext>
            </a:extLst>
          </p:cNvPr>
          <p:cNvSpPr txBox="1"/>
          <p:nvPr/>
        </p:nvSpPr>
        <p:spPr bwMode="gray">
          <a:xfrm>
            <a:off x="7395534" y="1131590"/>
            <a:ext cx="17025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van der Aa, Han &amp; Gal, Avigdor &amp; Leopold, Henrik &amp; </a:t>
            </a:r>
            <a:r>
              <a:rPr lang="en-GB" sz="1000" dirty="0" err="1"/>
              <a:t>Reijers</a:t>
            </a:r>
            <a:r>
              <a:rPr lang="en-GB" sz="1000" dirty="0"/>
              <a:t>, </a:t>
            </a:r>
            <a:r>
              <a:rPr lang="en-GB" sz="1000" dirty="0" err="1"/>
              <a:t>Hajo</a:t>
            </a:r>
            <a:r>
              <a:rPr lang="en-GB" sz="1000" dirty="0"/>
              <a:t> &amp; </a:t>
            </a:r>
            <a:r>
              <a:rPr lang="en-GB" sz="1000" dirty="0" err="1"/>
              <a:t>Sagi</a:t>
            </a:r>
            <a:r>
              <a:rPr lang="en-GB" sz="1000" dirty="0"/>
              <a:t>, Tomer &amp; Shraga, Roee. (2017). Instance-Based Process Matching Using Event-Log Information.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07E8E8-9F0C-4814-8CDD-82FAEB40F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756" y="3179380"/>
            <a:ext cx="2344071" cy="141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73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2AEF4F-B951-4F71-81CE-91D7CB57B06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F5A90-8D03-4E29-9B0B-0EB3A99671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D3E0A-CBB4-43A0-B9D5-8DA4983443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47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5DCC8F9-B2AB-4E57-A324-15AF9E16E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Related Work – </a:t>
            </a:r>
            <a:br>
              <a:rPr lang="de-DE" dirty="0"/>
            </a:br>
            <a:r>
              <a:rPr lang="de-DE" dirty="0"/>
              <a:t>Deriving Data Model from Related BPMs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D19315-7FC9-4A9A-BEF6-C984FE038C54}"/>
              </a:ext>
            </a:extLst>
          </p:cNvPr>
          <p:cNvSpPr txBox="1"/>
          <p:nvPr/>
        </p:nvSpPr>
        <p:spPr bwMode="gray">
          <a:xfrm>
            <a:off x="7218667" y="1197396"/>
            <a:ext cx="20626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Cruz, Estrela &amp; Machado, Ricardo-J &amp; Santos, Maribel. (2015). Deriving a Data Model from a Set of Interrelated Business Process Models.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5131EB-F652-4CEB-B3CB-F9C8B8C12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72" y="1199294"/>
            <a:ext cx="3268465" cy="1218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AAD9BD-111E-4CD7-BE10-73078F8BF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7" y="3401452"/>
            <a:ext cx="3261922" cy="10855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6BB587C-5C56-4DA5-B4E0-A97857849982}"/>
              </a:ext>
            </a:extLst>
          </p:cNvPr>
          <p:cNvSpPr/>
          <p:nvPr/>
        </p:nvSpPr>
        <p:spPr bwMode="gray">
          <a:xfrm>
            <a:off x="1937432" y="2544790"/>
            <a:ext cx="72008" cy="757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E23927-41A3-466B-951B-C153C3145CCF}"/>
              </a:ext>
            </a:extLst>
          </p:cNvPr>
          <p:cNvSpPr/>
          <p:nvPr/>
        </p:nvSpPr>
        <p:spPr bwMode="gray">
          <a:xfrm>
            <a:off x="1937432" y="2798470"/>
            <a:ext cx="72008" cy="757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5085B0-6C5F-412D-A91C-877A4DA99D0E}"/>
              </a:ext>
            </a:extLst>
          </p:cNvPr>
          <p:cNvSpPr/>
          <p:nvPr/>
        </p:nvSpPr>
        <p:spPr bwMode="gray">
          <a:xfrm>
            <a:off x="1943708" y="3059677"/>
            <a:ext cx="72008" cy="757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F780B7-FDB5-4783-848B-63B2F49EA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981" y="2033939"/>
            <a:ext cx="2205122" cy="1680630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1B2AF3A9-CBF9-4DB0-8361-F44CDDF87790}"/>
              </a:ext>
            </a:extLst>
          </p:cNvPr>
          <p:cNvSpPr/>
          <p:nvPr/>
        </p:nvSpPr>
        <p:spPr bwMode="gray">
          <a:xfrm rot="16200000">
            <a:off x="4001960" y="2525579"/>
            <a:ext cx="288032" cy="6973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15351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P:\Projekte\Hasso Plattner Institut\TEMPLATE_HPI_01_EXP\ppt\media\image2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" b="80"/>
          <a:stretch>
            <a:fillRect/>
          </a:stretch>
        </p:blipFill>
        <p:spPr/>
      </p:pic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P:\Projekte\Hasso Plattner Institut\TEMPLATE_HPI_01_EXP\ppt\media\image3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r="47"/>
          <a:stretch>
            <a:fillRect/>
          </a:stretch>
        </p:blipFill>
        <p:spPr/>
      </p:pic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62610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7763E9-60BA-4C34-871B-8A57D93CAB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AA12E-4E7A-4EB2-B014-C04C2AD9D8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C45D1-8393-4E44-9F59-E5552201EF7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94BE88-958D-4768-AF3B-709760579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Approach – „Naive“</a:t>
            </a:r>
            <a:endParaRPr lang="en-GB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6DDE71-CEF8-42FE-B747-75A06BC4E788}"/>
              </a:ext>
            </a:extLst>
          </p:cNvPr>
          <p:cNvGrpSpPr/>
          <p:nvPr/>
        </p:nvGrpSpPr>
        <p:grpSpPr>
          <a:xfrm>
            <a:off x="1985995" y="3242650"/>
            <a:ext cx="1104813" cy="560606"/>
            <a:chOff x="358776" y="3147814"/>
            <a:chExt cx="2905013" cy="153173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604891-7BB7-4021-A64E-8B1851C74070}"/>
                </a:ext>
              </a:extLst>
            </p:cNvPr>
            <p:cNvSpPr/>
            <p:nvPr/>
          </p:nvSpPr>
          <p:spPr bwMode="gray">
            <a:xfrm>
              <a:off x="358776" y="3147814"/>
              <a:ext cx="972864" cy="414639"/>
            </a:xfrm>
            <a:prstGeom prst="round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Start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67C22AC-3986-488E-BD29-630B8371AE68}"/>
                </a:ext>
              </a:extLst>
            </p:cNvPr>
            <p:cNvSpPr/>
            <p:nvPr/>
          </p:nvSpPr>
          <p:spPr bwMode="gray">
            <a:xfrm>
              <a:off x="358776" y="3704308"/>
              <a:ext cx="972864" cy="414639"/>
            </a:xfrm>
            <a:prstGeom prst="round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Do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1A1B117-21E1-419A-BE64-58D7ECD53DF3}"/>
                </a:ext>
              </a:extLst>
            </p:cNvPr>
            <p:cNvSpPr/>
            <p:nvPr/>
          </p:nvSpPr>
          <p:spPr bwMode="gray">
            <a:xfrm>
              <a:off x="358776" y="4264914"/>
              <a:ext cx="972864" cy="414639"/>
            </a:xfrm>
            <a:prstGeom prst="round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Finish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E4C5D12-5EB1-4723-B75F-2D778640D2C2}"/>
                </a:ext>
              </a:extLst>
            </p:cNvPr>
            <p:cNvSpPr/>
            <p:nvPr/>
          </p:nvSpPr>
          <p:spPr bwMode="gray">
            <a:xfrm>
              <a:off x="2183669" y="3178205"/>
              <a:ext cx="1080120" cy="360040"/>
            </a:xfrm>
            <a:prstGeom prst="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Attr_1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88B6B4A-B367-47E2-B2CF-34044BBC54DE}"/>
                </a:ext>
              </a:extLst>
            </p:cNvPr>
            <p:cNvSpPr/>
            <p:nvPr/>
          </p:nvSpPr>
          <p:spPr bwMode="gray">
            <a:xfrm>
              <a:off x="2183669" y="3704771"/>
              <a:ext cx="1080120" cy="360040"/>
            </a:xfrm>
            <a:prstGeom prst="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Attr_2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D98EDCD-862F-43CA-B0A5-992A0D334F02}"/>
                </a:ext>
              </a:extLst>
            </p:cNvPr>
            <p:cNvSpPr/>
            <p:nvPr/>
          </p:nvSpPr>
          <p:spPr bwMode="gray">
            <a:xfrm>
              <a:off x="2183669" y="4264914"/>
              <a:ext cx="1080120" cy="360040"/>
            </a:xfrm>
            <a:prstGeom prst="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Attr_3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5BD58F-6EF4-4885-A3BD-240373D351CC}"/>
                </a:ext>
              </a:extLst>
            </p:cNvPr>
            <p:cNvCxnSpPr>
              <a:stCxn id="29" idx="3"/>
              <a:endCxn id="32" idx="1"/>
            </p:cNvCxnSpPr>
            <p:nvPr/>
          </p:nvCxnSpPr>
          <p:spPr bwMode="gray">
            <a:xfrm>
              <a:off x="1331640" y="3355134"/>
              <a:ext cx="852029" cy="3091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8F0BF9F-363C-43A2-B04B-37E3543EA98F}"/>
                </a:ext>
              </a:extLst>
            </p:cNvPr>
            <p:cNvCxnSpPr>
              <a:cxnSpLocks/>
              <a:stCxn id="29" idx="3"/>
              <a:endCxn id="34" idx="1"/>
            </p:cNvCxnSpPr>
            <p:nvPr/>
          </p:nvCxnSpPr>
          <p:spPr bwMode="gray">
            <a:xfrm>
              <a:off x="1331640" y="3355134"/>
              <a:ext cx="852029" cy="1089800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6E1BA09-00C5-4FB7-832D-51691083C3B3}"/>
                </a:ext>
              </a:extLst>
            </p:cNvPr>
            <p:cNvCxnSpPr/>
            <p:nvPr/>
          </p:nvCxnSpPr>
          <p:spPr bwMode="gray">
            <a:xfrm>
              <a:off x="1331640" y="3889514"/>
              <a:ext cx="852029" cy="3091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86E907-7608-4D71-BCC1-7989AC20B473}"/>
                </a:ext>
              </a:extLst>
            </p:cNvPr>
            <p:cNvCxnSpPr/>
            <p:nvPr/>
          </p:nvCxnSpPr>
          <p:spPr bwMode="gray">
            <a:xfrm>
              <a:off x="1331640" y="4441843"/>
              <a:ext cx="852029" cy="3091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CB4825E-CC54-4185-8F6B-7BC5F115BE55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 bwMode="gray">
            <a:xfrm flipV="1">
              <a:off x="1331640" y="3358225"/>
              <a:ext cx="852029" cy="1114009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A896D6E-76D0-4351-A5C7-30319EBC06A4}"/>
              </a:ext>
            </a:extLst>
          </p:cNvPr>
          <p:cNvSpPr/>
          <p:nvPr/>
        </p:nvSpPr>
        <p:spPr bwMode="gray">
          <a:xfrm>
            <a:off x="3372266" y="3440872"/>
            <a:ext cx="932969" cy="1579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3EDAA1-A05C-4DD5-9CAD-39DEB73D0480}"/>
              </a:ext>
            </a:extLst>
          </p:cNvPr>
          <p:cNvSpPr/>
          <p:nvPr/>
        </p:nvSpPr>
        <p:spPr bwMode="gray">
          <a:xfrm>
            <a:off x="3379304" y="1898514"/>
            <a:ext cx="932969" cy="15713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42" name="Table 7">
            <a:extLst>
              <a:ext uri="{FF2B5EF4-FFF2-40B4-BE49-F238E27FC236}">
                <a16:creationId xmlns:a16="http://schemas.microsoft.com/office/drawing/2014/main" id="{2CC1687A-D0FC-426D-8AE4-3A57A9396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409835"/>
              </p:ext>
            </p:extLst>
          </p:nvPr>
        </p:nvGraphicFramePr>
        <p:xfrm>
          <a:off x="217389" y="1438136"/>
          <a:ext cx="124968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03F581C7-B09E-4857-9E88-CD5677D59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177255"/>
              </p:ext>
            </p:extLst>
          </p:nvPr>
        </p:nvGraphicFramePr>
        <p:xfrm>
          <a:off x="242395" y="3001824"/>
          <a:ext cx="1249680" cy="990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sp>
        <p:nvSpPr>
          <p:cNvPr id="44" name="Arrow: Right 43">
            <a:extLst>
              <a:ext uri="{FF2B5EF4-FFF2-40B4-BE49-F238E27FC236}">
                <a16:creationId xmlns:a16="http://schemas.microsoft.com/office/drawing/2014/main" id="{8865B7FC-3CB1-4FF7-B327-110F98151DEA}"/>
              </a:ext>
            </a:extLst>
          </p:cNvPr>
          <p:cNvSpPr/>
          <p:nvPr/>
        </p:nvSpPr>
        <p:spPr bwMode="gray">
          <a:xfrm>
            <a:off x="1576044" y="1934776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45" name="Table 7">
            <a:extLst>
              <a:ext uri="{FF2B5EF4-FFF2-40B4-BE49-F238E27FC236}">
                <a16:creationId xmlns:a16="http://schemas.microsoft.com/office/drawing/2014/main" id="{690235C4-681F-4EA6-9E11-04E970BAC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194694"/>
              </p:ext>
            </p:extLst>
          </p:nvPr>
        </p:nvGraphicFramePr>
        <p:xfrm>
          <a:off x="4426506" y="1255446"/>
          <a:ext cx="443793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Attr_1</a:t>
                      </a:r>
                    </a:p>
                    <a:p>
                      <a:r>
                        <a:rPr lang="de-DE" sz="300" dirty="0"/>
                        <a:t>Attr_3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E0F9046-A646-464A-99D5-510FCCCFC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069094"/>
              </p:ext>
            </p:extLst>
          </p:nvPr>
        </p:nvGraphicFramePr>
        <p:xfrm>
          <a:off x="4426506" y="1659856"/>
          <a:ext cx="443793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4AC9B56C-503C-457C-AF52-B8E336D18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844292"/>
              </p:ext>
            </p:extLst>
          </p:nvPr>
        </p:nvGraphicFramePr>
        <p:xfrm>
          <a:off x="4424064" y="2431515"/>
          <a:ext cx="44379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61840">
                <a:tc>
                  <a:txBody>
                    <a:bodyPr/>
                    <a:lstStyle/>
                    <a:p>
                      <a:r>
                        <a:rPr lang="de-DE" sz="300" dirty="0"/>
                        <a:t>Attr_n-2</a:t>
                      </a:r>
                    </a:p>
                    <a:p>
                      <a:r>
                        <a:rPr lang="de-DE" sz="300" dirty="0"/>
                        <a:t>Attr_n-1</a:t>
                      </a:r>
                    </a:p>
                    <a:p>
                      <a:r>
                        <a:rPr lang="de-DE" sz="300" dirty="0"/>
                        <a:t>Attr_n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7238624B-F27D-4D26-BEC9-B88AE790B8D7}"/>
              </a:ext>
            </a:extLst>
          </p:cNvPr>
          <p:cNvSpPr/>
          <p:nvPr/>
        </p:nvSpPr>
        <p:spPr bwMode="gray">
          <a:xfrm>
            <a:off x="4531769" y="2037379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1C73D2-BE8C-43F6-87D4-131CDC0F30DF}"/>
              </a:ext>
            </a:extLst>
          </p:cNvPr>
          <p:cNvSpPr/>
          <p:nvPr/>
        </p:nvSpPr>
        <p:spPr bwMode="gray">
          <a:xfrm>
            <a:off x="4531769" y="2172913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4DFA282-5B1C-434C-AE78-D504B7C0EF95}"/>
              </a:ext>
            </a:extLst>
          </p:cNvPr>
          <p:cNvSpPr/>
          <p:nvPr/>
        </p:nvSpPr>
        <p:spPr bwMode="gray">
          <a:xfrm>
            <a:off x="4531769" y="2302214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C9CB786-B7A6-480B-8CC1-FA62B4821E1E}"/>
              </a:ext>
            </a:extLst>
          </p:cNvPr>
          <p:cNvSpPr/>
          <p:nvPr/>
        </p:nvSpPr>
        <p:spPr bwMode="gray">
          <a:xfrm>
            <a:off x="1553698" y="3447076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07CC496-2CA3-4AC6-ABDA-72B45D899F8E}"/>
              </a:ext>
            </a:extLst>
          </p:cNvPr>
          <p:cNvGrpSpPr/>
          <p:nvPr/>
        </p:nvGrpSpPr>
        <p:grpSpPr>
          <a:xfrm>
            <a:off x="1983736" y="1720032"/>
            <a:ext cx="1104813" cy="560606"/>
            <a:chOff x="358776" y="3147814"/>
            <a:chExt cx="2905013" cy="153173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C13452A-5C5F-4092-BCC0-D964FB874C3B}"/>
                </a:ext>
              </a:extLst>
            </p:cNvPr>
            <p:cNvSpPr/>
            <p:nvPr/>
          </p:nvSpPr>
          <p:spPr bwMode="gray">
            <a:xfrm>
              <a:off x="358776" y="3147814"/>
              <a:ext cx="972864" cy="414639"/>
            </a:xfrm>
            <a:prstGeom prst="round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Start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4A58C3FB-31D9-4701-905F-5F60D6218886}"/>
                </a:ext>
              </a:extLst>
            </p:cNvPr>
            <p:cNvSpPr/>
            <p:nvPr/>
          </p:nvSpPr>
          <p:spPr bwMode="gray">
            <a:xfrm>
              <a:off x="358776" y="3704308"/>
              <a:ext cx="972864" cy="414639"/>
            </a:xfrm>
            <a:prstGeom prst="round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Do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1CC404DD-8D50-45DE-BAF0-DB13A0C9E5E0}"/>
                </a:ext>
              </a:extLst>
            </p:cNvPr>
            <p:cNvSpPr/>
            <p:nvPr/>
          </p:nvSpPr>
          <p:spPr bwMode="gray">
            <a:xfrm>
              <a:off x="358776" y="4264914"/>
              <a:ext cx="972864" cy="414639"/>
            </a:xfrm>
            <a:prstGeom prst="round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Finish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09FEE21-3488-42AB-8F8E-E9B023E41934}"/>
                </a:ext>
              </a:extLst>
            </p:cNvPr>
            <p:cNvSpPr/>
            <p:nvPr/>
          </p:nvSpPr>
          <p:spPr bwMode="gray">
            <a:xfrm>
              <a:off x="2183669" y="3178205"/>
              <a:ext cx="1080120" cy="36004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Attr_1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032CA98-2905-4D1C-9426-A7958305EC17}"/>
                </a:ext>
              </a:extLst>
            </p:cNvPr>
            <p:cNvSpPr/>
            <p:nvPr/>
          </p:nvSpPr>
          <p:spPr bwMode="gray">
            <a:xfrm>
              <a:off x="2183669" y="3704771"/>
              <a:ext cx="1080120" cy="36004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Attr_2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BE9E0D2-75D0-46B5-BFCE-779B20EA5DDD}"/>
                </a:ext>
              </a:extLst>
            </p:cNvPr>
            <p:cNvSpPr/>
            <p:nvPr/>
          </p:nvSpPr>
          <p:spPr bwMode="gray">
            <a:xfrm>
              <a:off x="2183669" y="4264914"/>
              <a:ext cx="1080120" cy="36004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Attr_3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7795DC8-D132-4007-BBF5-AF51C6B9EB75}"/>
                </a:ext>
              </a:extLst>
            </p:cNvPr>
            <p:cNvCxnSpPr>
              <a:stCxn id="54" idx="3"/>
              <a:endCxn id="57" idx="1"/>
            </p:cNvCxnSpPr>
            <p:nvPr/>
          </p:nvCxnSpPr>
          <p:spPr bwMode="gray">
            <a:xfrm>
              <a:off x="1331640" y="3355134"/>
              <a:ext cx="852029" cy="309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C92D045-9591-4E17-B3E2-3C4852A4E1D5}"/>
                </a:ext>
              </a:extLst>
            </p:cNvPr>
            <p:cNvCxnSpPr>
              <a:cxnSpLocks/>
              <a:stCxn id="54" idx="3"/>
              <a:endCxn id="59" idx="1"/>
            </p:cNvCxnSpPr>
            <p:nvPr/>
          </p:nvCxnSpPr>
          <p:spPr bwMode="gray">
            <a:xfrm>
              <a:off x="1331640" y="3355134"/>
              <a:ext cx="852029" cy="10898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2E04DB6-2D04-4415-A1D9-5C6BE012FED5}"/>
                </a:ext>
              </a:extLst>
            </p:cNvPr>
            <p:cNvCxnSpPr/>
            <p:nvPr/>
          </p:nvCxnSpPr>
          <p:spPr bwMode="gray">
            <a:xfrm>
              <a:off x="1331640" y="3889514"/>
              <a:ext cx="852029" cy="309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5B59DD7-566D-4994-8326-3EBA8B4C2C14}"/>
                </a:ext>
              </a:extLst>
            </p:cNvPr>
            <p:cNvCxnSpPr/>
            <p:nvPr/>
          </p:nvCxnSpPr>
          <p:spPr bwMode="gray">
            <a:xfrm>
              <a:off x="1331640" y="4441843"/>
              <a:ext cx="852029" cy="309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788A3CE-672B-4F3C-A68B-928DDEEB2B67}"/>
                </a:ext>
              </a:extLst>
            </p:cNvPr>
            <p:cNvCxnSpPr>
              <a:cxnSpLocks/>
              <a:stCxn id="56" idx="3"/>
              <a:endCxn id="57" idx="1"/>
            </p:cNvCxnSpPr>
            <p:nvPr/>
          </p:nvCxnSpPr>
          <p:spPr bwMode="gray">
            <a:xfrm flipV="1">
              <a:off x="1331640" y="3358225"/>
              <a:ext cx="852029" cy="111400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0D14EF93-C1CC-439E-B55C-EBB50B5DE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714808"/>
              </p:ext>
            </p:extLst>
          </p:nvPr>
        </p:nvGraphicFramePr>
        <p:xfrm>
          <a:off x="4430762" y="3415950"/>
          <a:ext cx="44379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N</a:t>
                      </a:r>
                      <a:endParaRPr lang="en-GB" sz="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61840">
                <a:tc>
                  <a:txBody>
                    <a:bodyPr/>
                    <a:lstStyle/>
                    <a:p>
                      <a:r>
                        <a:rPr lang="de-DE" sz="300" dirty="0"/>
                        <a:t>Attr_n-2</a:t>
                      </a:r>
                    </a:p>
                    <a:p>
                      <a:r>
                        <a:rPr lang="de-DE" sz="300" dirty="0"/>
                        <a:t>Attr_n-1</a:t>
                      </a:r>
                    </a:p>
                    <a:p>
                      <a:r>
                        <a:rPr lang="de-DE" sz="300" dirty="0"/>
                        <a:t>Attr_n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sp>
        <p:nvSpPr>
          <p:cNvPr id="66" name="Arrow: Right 65">
            <a:extLst>
              <a:ext uri="{FF2B5EF4-FFF2-40B4-BE49-F238E27FC236}">
                <a16:creationId xmlns:a16="http://schemas.microsoft.com/office/drawing/2014/main" id="{D66570F3-6A56-4C71-B25E-6B2C004B04FA}"/>
              </a:ext>
            </a:extLst>
          </p:cNvPr>
          <p:cNvSpPr/>
          <p:nvPr/>
        </p:nvSpPr>
        <p:spPr bwMode="gray">
          <a:xfrm rot="20540420">
            <a:off x="5286951" y="3281049"/>
            <a:ext cx="535057" cy="1601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EB2B2264-2099-479D-98FA-5C3CFABF622E}"/>
              </a:ext>
            </a:extLst>
          </p:cNvPr>
          <p:cNvSpPr/>
          <p:nvPr/>
        </p:nvSpPr>
        <p:spPr bwMode="gray">
          <a:xfrm>
            <a:off x="5308057" y="1989760"/>
            <a:ext cx="525636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68" name="Table 7">
            <a:extLst>
              <a:ext uri="{FF2B5EF4-FFF2-40B4-BE49-F238E27FC236}">
                <a16:creationId xmlns:a16="http://schemas.microsoft.com/office/drawing/2014/main" id="{AE06B701-6173-4FCC-98B4-75E10D343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50047"/>
              </p:ext>
            </p:extLst>
          </p:nvPr>
        </p:nvGraphicFramePr>
        <p:xfrm>
          <a:off x="6098908" y="1512993"/>
          <a:ext cx="443793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Attr_1</a:t>
                      </a:r>
                    </a:p>
                    <a:p>
                      <a:r>
                        <a:rPr lang="de-DE" sz="300" dirty="0"/>
                        <a:t>Attr_3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1F6253E8-285A-427B-99FE-74FBA7664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612226"/>
              </p:ext>
            </p:extLst>
          </p:nvPr>
        </p:nvGraphicFramePr>
        <p:xfrm>
          <a:off x="6098908" y="1917403"/>
          <a:ext cx="443793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99C6E30E-DBA1-444D-BB5A-82D0621E4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443288"/>
              </p:ext>
            </p:extLst>
          </p:nvPr>
        </p:nvGraphicFramePr>
        <p:xfrm>
          <a:off x="6096466" y="2689062"/>
          <a:ext cx="45869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696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N-1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61840">
                <a:tc>
                  <a:txBody>
                    <a:bodyPr/>
                    <a:lstStyle/>
                    <a:p>
                      <a:r>
                        <a:rPr lang="de-DE" sz="300" dirty="0"/>
                        <a:t>Attr_n-2</a:t>
                      </a:r>
                    </a:p>
                    <a:p>
                      <a:r>
                        <a:rPr lang="de-DE" sz="300" dirty="0"/>
                        <a:t>Attr_n-1</a:t>
                      </a:r>
                    </a:p>
                    <a:p>
                      <a:r>
                        <a:rPr lang="de-DE" sz="300" dirty="0"/>
                        <a:t>Attr_n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D34DA379-8C65-4799-BF37-A8C9AA145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125188"/>
              </p:ext>
            </p:extLst>
          </p:nvPr>
        </p:nvGraphicFramePr>
        <p:xfrm>
          <a:off x="6111369" y="3112360"/>
          <a:ext cx="44379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N</a:t>
                      </a:r>
                      <a:endParaRPr lang="en-GB" sz="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61840">
                <a:tc>
                  <a:txBody>
                    <a:bodyPr/>
                    <a:lstStyle/>
                    <a:p>
                      <a:r>
                        <a:rPr lang="de-DE" sz="300" dirty="0"/>
                        <a:t>Attr_n-2</a:t>
                      </a:r>
                    </a:p>
                    <a:p>
                      <a:r>
                        <a:rPr lang="de-DE" sz="300" dirty="0"/>
                        <a:t>Attr_n-1</a:t>
                      </a:r>
                    </a:p>
                    <a:p>
                      <a:r>
                        <a:rPr lang="de-DE" sz="300" dirty="0"/>
                        <a:t>Attr_n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sp>
        <p:nvSpPr>
          <p:cNvPr id="72" name="Rectangle 71">
            <a:extLst>
              <a:ext uri="{FF2B5EF4-FFF2-40B4-BE49-F238E27FC236}">
                <a16:creationId xmlns:a16="http://schemas.microsoft.com/office/drawing/2014/main" id="{5A228B70-19BF-4057-AC7E-3504DE65AD1A}"/>
              </a:ext>
            </a:extLst>
          </p:cNvPr>
          <p:cNvSpPr/>
          <p:nvPr/>
        </p:nvSpPr>
        <p:spPr bwMode="gray">
          <a:xfrm>
            <a:off x="6275910" y="2260655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43A2BD0-F563-43AB-8A2B-6ADD66CA5585}"/>
              </a:ext>
            </a:extLst>
          </p:cNvPr>
          <p:cNvSpPr/>
          <p:nvPr/>
        </p:nvSpPr>
        <p:spPr bwMode="gray">
          <a:xfrm>
            <a:off x="6275910" y="2396189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B7DDE97-D46E-4698-BEEF-5A3508FCA8F4}"/>
              </a:ext>
            </a:extLst>
          </p:cNvPr>
          <p:cNvSpPr/>
          <p:nvPr/>
        </p:nvSpPr>
        <p:spPr bwMode="gray">
          <a:xfrm>
            <a:off x="6275910" y="2525490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81403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2" t="13348" r="212" b="23920"/>
          <a:stretch/>
        </p:blipFill>
        <p:spPr>
          <a:xfrm>
            <a:off x="358775" y="1058864"/>
            <a:ext cx="8605838" cy="3744914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13950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/>
              <a:t>Explanations</a:t>
            </a:r>
            <a:br>
              <a:rPr lang="en-US"/>
            </a:br>
            <a:r>
              <a:rPr lang="en-US"/>
              <a:t>- Text layers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dirty="0"/>
              <a:t>First text layer for running text. </a:t>
            </a:r>
          </a:p>
          <a:p>
            <a:pPr lvl="1"/>
            <a:r>
              <a:rPr lang="en-US" dirty="0"/>
              <a:t>Second level for bullet points</a:t>
            </a:r>
          </a:p>
          <a:p>
            <a:pPr lvl="2"/>
            <a:r>
              <a:rPr lang="en-US" dirty="0"/>
              <a:t>Third level for bullet points</a:t>
            </a:r>
          </a:p>
          <a:p>
            <a:pPr lvl="3"/>
            <a:r>
              <a:rPr lang="en-US" dirty="0"/>
              <a:t>Fourth level for bullet points</a:t>
            </a:r>
          </a:p>
          <a:p>
            <a:pPr lvl="4"/>
            <a:r>
              <a:rPr lang="en-US" dirty="0"/>
              <a:t>Fifth level for numberings</a:t>
            </a:r>
          </a:p>
          <a:p>
            <a:pPr lvl="5"/>
            <a:r>
              <a:rPr lang="en-US" dirty="0"/>
              <a:t>Sixth level for listings</a:t>
            </a:r>
          </a:p>
          <a:p>
            <a:pPr lvl="6"/>
            <a:r>
              <a:rPr lang="en-US" dirty="0"/>
              <a:t>Seventh text layer </a:t>
            </a:r>
            <a:br>
              <a:rPr lang="en-US" dirty="0"/>
            </a:br>
            <a:r>
              <a:rPr lang="en-US" dirty="0"/>
              <a:t>for Core Messages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en-US" dirty="0"/>
              <a:t>In this template, we pre-formatted different text layers </a:t>
            </a:r>
            <a:br>
              <a:rPr lang="en-US" dirty="0"/>
            </a:br>
            <a:r>
              <a:rPr lang="en-US" dirty="0"/>
              <a:t>(as you can see on the right side).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don’t have to generate </a:t>
            </a:r>
            <a:br>
              <a:rPr lang="en-US" dirty="0"/>
            </a:br>
            <a:r>
              <a:rPr lang="en-US" dirty="0"/>
              <a:t>bullet points manually. </a:t>
            </a:r>
            <a:br>
              <a:rPr lang="en-US" dirty="0"/>
            </a:br>
            <a:r>
              <a:rPr lang="en-US" b="1" dirty="0"/>
              <a:t>By the way: Please avoid this!</a:t>
            </a:r>
          </a:p>
          <a:p>
            <a:r>
              <a:rPr lang="en-US" dirty="0"/>
              <a:t>To change from one text layer</a:t>
            </a:r>
            <a:br>
              <a:rPr lang="en-US" dirty="0"/>
            </a:br>
            <a:r>
              <a:rPr lang="en-US" dirty="0"/>
              <a:t>to the next, use the </a:t>
            </a:r>
            <a:br>
              <a:rPr lang="en-US" dirty="0"/>
            </a:br>
            <a:r>
              <a:rPr lang="en-US" dirty="0"/>
              <a:t>Increase / Decrease List Level buttons:</a:t>
            </a:r>
          </a:p>
          <a:p>
            <a:endParaRPr lang="en-US" dirty="0"/>
          </a:p>
          <a:p>
            <a:endParaRPr lang="en-US" dirty="0"/>
          </a:p>
          <a:p>
            <a:pPr lvl="3"/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3886201" y="3721986"/>
            <a:ext cx="3349624" cy="66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/>
          <p:nvPr/>
        </p:nvGrpSpPr>
        <p:grpSpPr bwMode="gray">
          <a:xfrm>
            <a:off x="6633315" y="3993610"/>
            <a:ext cx="566291" cy="808783"/>
            <a:chOff x="3060700" y="3737426"/>
            <a:chExt cx="635034" cy="906963"/>
          </a:xfrm>
        </p:grpSpPr>
        <p:sp>
          <p:nvSpPr>
            <p:cNvPr id="9" name="Rectangle 8"/>
            <p:cNvSpPr/>
            <p:nvPr/>
          </p:nvSpPr>
          <p:spPr bwMode="gray">
            <a:xfrm>
              <a:off x="3232097" y="3737426"/>
              <a:ext cx="292241" cy="150005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/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060700" y="4313641"/>
              <a:ext cx="635034" cy="330748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 bwMode="gray">
            <a:xfrm flipH="1">
              <a:off x="3060700" y="3887431"/>
              <a:ext cx="171397" cy="430822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9" idx="3"/>
            </p:cNvCxnSpPr>
            <p:nvPr/>
          </p:nvCxnSpPr>
          <p:spPr bwMode="gray">
            <a:xfrm>
              <a:off x="3524338" y="3812429"/>
              <a:ext cx="171396" cy="505824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lide Number Placeholder 27"/>
          <p:cNvSpPr>
            <a:spLocks noGrp="1"/>
          </p:cNvSpPr>
          <p:nvPr>
            <p:ph type="sldNum" sz="quarter" idx="17"/>
          </p:nvPr>
        </p:nvSpPr>
        <p:spPr bwMode="gray"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51</a:t>
            </a:fld>
            <a:endParaRPr lang="en-US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5788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Explanations</a:t>
            </a:r>
            <a:br>
              <a:rPr lang="en-US" dirty="0"/>
            </a:br>
            <a:r>
              <a:rPr lang="en-US" dirty="0"/>
              <a:t>- Footer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GB" noProof="1"/>
              <a:t>You can insert or change </a:t>
            </a:r>
            <a:br>
              <a:rPr lang="en-GB" noProof="1"/>
            </a:br>
            <a:r>
              <a:rPr lang="en-GB" noProof="1"/>
              <a:t>your presentation‘s footer. </a:t>
            </a:r>
            <a:br>
              <a:rPr lang="en-GB" noProof="1"/>
            </a:br>
            <a:r>
              <a:rPr lang="en-GB" noProof="1"/>
              <a:t>Click on the Insert-tab | Header </a:t>
            </a:r>
            <a:br>
              <a:rPr lang="en-GB" noProof="1"/>
            </a:br>
            <a:r>
              <a:rPr lang="en-GB" noProof="1"/>
              <a:t>and Footer | After filling in your descriptions click on </a:t>
            </a:r>
            <a:r>
              <a:rPr lang="en-GB" b="1" noProof="1"/>
              <a:t>Apply to All.</a:t>
            </a:r>
            <a:endParaRPr lang="en-GB" noProof="1"/>
          </a:p>
          <a:p>
            <a:br>
              <a:rPr lang="en-GB" b="1" noProof="1"/>
            </a:br>
            <a:r>
              <a:rPr lang="en-GB" b="1" noProof="1"/>
              <a:t>Descriptions:</a:t>
            </a:r>
          </a:p>
          <a:p>
            <a:pPr lvl="1"/>
            <a:r>
              <a:rPr lang="en-GB" noProof="1"/>
              <a:t>Activate date and time and write in:</a:t>
            </a:r>
            <a:r>
              <a:rPr lang="en-US" i="1" dirty="0"/>
              <a:t>Speaker, Job Description</a:t>
            </a:r>
          </a:p>
          <a:p>
            <a:pPr lvl="1"/>
            <a:r>
              <a:rPr lang="en-GB" noProof="1"/>
              <a:t>Activate the slide number.</a:t>
            </a:r>
          </a:p>
          <a:p>
            <a:pPr lvl="1"/>
            <a:r>
              <a:rPr lang="en-GB" noProof="1"/>
              <a:t>Activate the footer and write in:</a:t>
            </a:r>
            <a:br>
              <a:rPr lang="en-GB" noProof="1"/>
            </a:br>
            <a:r>
              <a:rPr lang="en-US" i="1" dirty="0"/>
              <a:t>Presentation Title</a:t>
            </a:r>
            <a:br>
              <a:rPr lang="en-US" i="1" dirty="0"/>
            </a:br>
            <a:endParaRPr lang="en-US" i="1" dirty="0"/>
          </a:p>
          <a:p>
            <a:r>
              <a:rPr lang="de-DE" b="1" dirty="0" err="1">
                <a:solidFill>
                  <a:schemeClr val="accent1"/>
                </a:solidFill>
              </a:rPr>
              <a:t>Don‘t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use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the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template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br>
              <a:rPr lang="de-DE" b="1" dirty="0">
                <a:solidFill>
                  <a:schemeClr val="accent1"/>
                </a:solidFill>
              </a:rPr>
            </a:br>
            <a:r>
              <a:rPr lang="de-DE" b="1" dirty="0" err="1">
                <a:solidFill>
                  <a:schemeClr val="accent1"/>
                </a:solidFill>
              </a:rPr>
              <a:t>without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the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complete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footer</a:t>
            </a:r>
            <a:r>
              <a:rPr lang="de-DE" b="1" dirty="0">
                <a:solidFill>
                  <a:schemeClr val="accent1"/>
                </a:solidFill>
              </a:rPr>
              <a:t>.</a:t>
            </a:r>
            <a:endParaRPr lang="en-US" b="1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79389" y="2088752"/>
            <a:ext cx="3529012" cy="2715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79390" y="1239838"/>
            <a:ext cx="3529012" cy="850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 bwMode="gray">
          <a:xfrm>
            <a:off x="381490" y="2715766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gray">
          <a:xfrm>
            <a:off x="658842" y="3637423"/>
            <a:ext cx="2076953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gray">
          <a:xfrm>
            <a:off x="532295" y="4112665"/>
            <a:ext cx="2203500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381490" y="3811595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381490" y="3956738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 bwMode="gray"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52</a:t>
            </a:fld>
            <a:endParaRPr lang="en-US" b="1" dirty="0"/>
          </a:p>
        </p:txBody>
      </p:sp>
      <p:sp>
        <p:nvSpPr>
          <p:cNvPr id="13" name="Rectangle 12"/>
          <p:cNvSpPr/>
          <p:nvPr/>
        </p:nvSpPr>
        <p:spPr bwMode="gray">
          <a:xfrm>
            <a:off x="2944843" y="2592394"/>
            <a:ext cx="547038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76168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Explanations</a:t>
            </a:r>
            <a:br>
              <a:rPr lang="en-US" dirty="0"/>
            </a:br>
            <a:r>
              <a:rPr lang="en-US" dirty="0"/>
              <a:t>- Drawing guides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noProof="1"/>
              <a:t>You can enable your guide-lines to align objects on the slide </a:t>
            </a:r>
            <a:r>
              <a:rPr lang="en-US" b="1" noProof="1"/>
              <a:t>(View | Show | Select the option „Guides“)</a:t>
            </a:r>
          </a:p>
          <a:p>
            <a:r>
              <a:rPr lang="en-US" noProof="1"/>
              <a:t>Or hit the right mouse button outside </a:t>
            </a:r>
            <a:br>
              <a:rPr lang="en-US" noProof="1"/>
            </a:br>
            <a:r>
              <a:rPr lang="en-US" noProof="1"/>
              <a:t>the slide and go at </a:t>
            </a:r>
            <a:br>
              <a:rPr lang="en-US" noProof="1"/>
            </a:br>
            <a:r>
              <a:rPr lang="en-US" noProof="1"/>
              <a:t>„Grid and Guides…“</a:t>
            </a:r>
          </a:p>
          <a:p>
            <a:endParaRPr lang="en-US" noProof="1"/>
          </a:p>
          <a:p>
            <a:endParaRPr lang="en-US" noProof="1"/>
          </a:p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82102" y="1239837"/>
            <a:ext cx="1165293" cy="180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347395" y="1239837"/>
            <a:ext cx="2362415" cy="2326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 bwMode="gray">
          <a:xfrm>
            <a:off x="182102" y="2338394"/>
            <a:ext cx="1165293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gray">
          <a:xfrm>
            <a:off x="1909303" y="2287594"/>
            <a:ext cx="862498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gray">
          <a:xfrm>
            <a:off x="1518917" y="1729144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518917" y="1896058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gray">
          <a:xfrm>
            <a:off x="1518917" y="2875772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gray">
          <a:xfrm>
            <a:off x="1518917" y="3042687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 bwMode="gray"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53</a:t>
            </a:fld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4065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Explanations</a:t>
            </a:r>
            <a:br>
              <a:rPr lang="en-US" dirty="0"/>
            </a:br>
            <a:r>
              <a:rPr lang="en-US" dirty="0"/>
              <a:t>- Slide layouts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noProof="1"/>
              <a:t>You can choose between different </a:t>
            </a:r>
            <a:br>
              <a:rPr lang="en-US" noProof="1"/>
            </a:br>
            <a:r>
              <a:rPr lang="en-US" noProof="1"/>
              <a:t>slide layouts. </a:t>
            </a:r>
            <a:br>
              <a:rPr lang="en-US" noProof="1"/>
            </a:br>
            <a:r>
              <a:rPr lang="en-US" noProof="1"/>
              <a:t>These pre-defined layouts gives you the oportunity to use text and visualisations just the right way.</a:t>
            </a:r>
          </a:p>
          <a:p>
            <a:endParaRPr lang="en-US" noProof="1"/>
          </a:p>
          <a:p>
            <a:r>
              <a:rPr lang="en-US" b="1" noProof="1"/>
              <a:t>To use these layouts:</a:t>
            </a:r>
          </a:p>
          <a:p>
            <a:r>
              <a:rPr lang="en-US" noProof="1"/>
              <a:t>Click on the Home-tab | New Slide or Layout | and choose one out of the layouts</a:t>
            </a:r>
          </a:p>
          <a:p>
            <a:br>
              <a:rPr lang="de-DE" noProof="1"/>
            </a:br>
            <a:r>
              <a:rPr lang="de-DE" noProof="1"/>
              <a:t>Click „Reset“ to reset to the predefined slide layout.</a:t>
            </a:r>
            <a:endParaRPr lang="en-US" noProof="1"/>
          </a:p>
          <a:p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0027" y="4047061"/>
            <a:ext cx="1426620" cy="75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7"/>
          </p:nvPr>
        </p:nvSpPr>
        <p:spPr bwMode="gray"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54</a:t>
            </a:fld>
            <a:endParaRPr lang="en-US" b="1" dirty="0"/>
          </a:p>
        </p:txBody>
      </p:sp>
      <p:sp>
        <p:nvSpPr>
          <p:cNvPr id="7" name="Rectangle 6"/>
          <p:cNvSpPr/>
          <p:nvPr/>
        </p:nvSpPr>
        <p:spPr bwMode="gray">
          <a:xfrm>
            <a:off x="1211943" y="4457480"/>
            <a:ext cx="353166" cy="1217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1211943" y="4334109"/>
            <a:ext cx="353166" cy="1217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367" y="1239837"/>
            <a:ext cx="2564279" cy="278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445119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7763E9-60BA-4C34-871B-8A57D93CAB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AA12E-4E7A-4EB2-B014-C04C2AD9D8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C45D1-8393-4E44-9F59-E5552201EF7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6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94BE88-958D-4768-AF3B-709760579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Approach – „Naive“ v2</a:t>
            </a:r>
            <a:endParaRPr lang="en-GB" dirty="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400192C-797E-4806-BF5C-F0F196DDEF57}"/>
              </a:ext>
            </a:extLst>
          </p:cNvPr>
          <p:cNvGraphicFramePr>
            <a:graphicFrameLocks noGrp="1"/>
          </p:cNvGraphicFramePr>
          <p:nvPr/>
        </p:nvGraphicFramePr>
        <p:xfrm>
          <a:off x="2040270" y="2021900"/>
          <a:ext cx="1874520" cy="990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7640514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8246699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67771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Attr_3</a:t>
                      </a:r>
                      <a:endParaRPr lang="en-GB" sz="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BD7B2EE-4E56-4E62-9C88-4410057B13C5}"/>
              </a:ext>
            </a:extLst>
          </p:cNvPr>
          <p:cNvGraphicFramePr>
            <a:graphicFrameLocks noGrp="1"/>
          </p:cNvGraphicFramePr>
          <p:nvPr/>
        </p:nvGraphicFramePr>
        <p:xfrm>
          <a:off x="2051720" y="1155865"/>
          <a:ext cx="187452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862841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60822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04868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C96DDE71-CEF8-42FE-B747-75A06BC4E788}"/>
              </a:ext>
            </a:extLst>
          </p:cNvPr>
          <p:cNvGrpSpPr/>
          <p:nvPr/>
        </p:nvGrpSpPr>
        <p:grpSpPr>
          <a:xfrm>
            <a:off x="4492779" y="1942885"/>
            <a:ext cx="1104813" cy="560606"/>
            <a:chOff x="358776" y="3147814"/>
            <a:chExt cx="2905013" cy="153173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604891-7BB7-4021-A64E-8B1851C74070}"/>
                </a:ext>
              </a:extLst>
            </p:cNvPr>
            <p:cNvSpPr/>
            <p:nvPr/>
          </p:nvSpPr>
          <p:spPr bwMode="gray">
            <a:xfrm>
              <a:off x="358776" y="3147814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Start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67C22AC-3986-488E-BD29-630B8371AE68}"/>
                </a:ext>
              </a:extLst>
            </p:cNvPr>
            <p:cNvSpPr/>
            <p:nvPr/>
          </p:nvSpPr>
          <p:spPr bwMode="gray">
            <a:xfrm>
              <a:off x="358776" y="3704308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Do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1A1B117-21E1-419A-BE64-58D7ECD53DF3}"/>
                </a:ext>
              </a:extLst>
            </p:cNvPr>
            <p:cNvSpPr/>
            <p:nvPr/>
          </p:nvSpPr>
          <p:spPr bwMode="gray">
            <a:xfrm>
              <a:off x="358776" y="4264914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Finish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E4C5D12-5EB1-4723-B75F-2D778640D2C2}"/>
                </a:ext>
              </a:extLst>
            </p:cNvPr>
            <p:cNvSpPr/>
            <p:nvPr/>
          </p:nvSpPr>
          <p:spPr bwMode="gray">
            <a:xfrm>
              <a:off x="2183669" y="3178205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Attr_1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88B6B4A-B367-47E2-B2CF-34044BBC54DE}"/>
                </a:ext>
              </a:extLst>
            </p:cNvPr>
            <p:cNvSpPr/>
            <p:nvPr/>
          </p:nvSpPr>
          <p:spPr bwMode="gray">
            <a:xfrm>
              <a:off x="2183669" y="3704771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Attr_2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D98EDCD-862F-43CA-B0A5-992A0D334F02}"/>
                </a:ext>
              </a:extLst>
            </p:cNvPr>
            <p:cNvSpPr/>
            <p:nvPr/>
          </p:nvSpPr>
          <p:spPr bwMode="gray">
            <a:xfrm>
              <a:off x="2183669" y="4264914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Attr_3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5BD58F-6EF4-4885-A3BD-240373D351CC}"/>
                </a:ext>
              </a:extLst>
            </p:cNvPr>
            <p:cNvCxnSpPr>
              <a:stCxn id="29" idx="3"/>
              <a:endCxn id="32" idx="1"/>
            </p:cNvCxnSpPr>
            <p:nvPr/>
          </p:nvCxnSpPr>
          <p:spPr bwMode="gray">
            <a:xfrm>
              <a:off x="1331640" y="3355134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8F0BF9F-363C-43A2-B04B-37E3543EA98F}"/>
                </a:ext>
              </a:extLst>
            </p:cNvPr>
            <p:cNvCxnSpPr>
              <a:cxnSpLocks/>
              <a:stCxn id="29" idx="3"/>
              <a:endCxn id="34" idx="1"/>
            </p:cNvCxnSpPr>
            <p:nvPr/>
          </p:nvCxnSpPr>
          <p:spPr bwMode="gray">
            <a:xfrm>
              <a:off x="1331640" y="3355134"/>
              <a:ext cx="852029" cy="108980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6E1BA09-00C5-4FB7-832D-51691083C3B3}"/>
                </a:ext>
              </a:extLst>
            </p:cNvPr>
            <p:cNvCxnSpPr/>
            <p:nvPr/>
          </p:nvCxnSpPr>
          <p:spPr bwMode="gray">
            <a:xfrm>
              <a:off x="1331640" y="3889514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86E907-7608-4D71-BCC1-7989AC20B473}"/>
                </a:ext>
              </a:extLst>
            </p:cNvPr>
            <p:cNvCxnSpPr/>
            <p:nvPr/>
          </p:nvCxnSpPr>
          <p:spPr bwMode="gray">
            <a:xfrm>
              <a:off x="1331640" y="4441843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CB4825E-CC54-4185-8F6B-7BC5F115BE55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 bwMode="gray">
            <a:xfrm flipV="1">
              <a:off x="1331640" y="3358225"/>
              <a:ext cx="852029" cy="111400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A896D6E-76D0-4351-A5C7-30319EBC06A4}"/>
              </a:ext>
            </a:extLst>
          </p:cNvPr>
          <p:cNvSpPr/>
          <p:nvPr/>
        </p:nvSpPr>
        <p:spPr bwMode="gray">
          <a:xfrm>
            <a:off x="4055891" y="2144269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3EDAA1-A05C-4DD5-9CAD-39DEB73D0480}"/>
              </a:ext>
            </a:extLst>
          </p:cNvPr>
          <p:cNvSpPr/>
          <p:nvPr/>
        </p:nvSpPr>
        <p:spPr bwMode="gray">
          <a:xfrm>
            <a:off x="5713945" y="2146708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42" name="Table 7">
            <a:extLst>
              <a:ext uri="{FF2B5EF4-FFF2-40B4-BE49-F238E27FC236}">
                <a16:creationId xmlns:a16="http://schemas.microsoft.com/office/drawing/2014/main" id="{2CC1687A-D0FC-426D-8AE4-3A57A93962A1}"/>
              </a:ext>
            </a:extLst>
          </p:cNvPr>
          <p:cNvGraphicFramePr>
            <a:graphicFrameLocks noGrp="1"/>
          </p:cNvGraphicFramePr>
          <p:nvPr/>
        </p:nvGraphicFramePr>
        <p:xfrm>
          <a:off x="337028" y="1142041"/>
          <a:ext cx="124968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03F581C7-B09E-4857-9E88-CD5677D59031}"/>
              </a:ext>
            </a:extLst>
          </p:cNvPr>
          <p:cNvGraphicFramePr>
            <a:graphicFrameLocks noGrp="1"/>
          </p:cNvGraphicFramePr>
          <p:nvPr/>
        </p:nvGraphicFramePr>
        <p:xfrm>
          <a:off x="337028" y="2285041"/>
          <a:ext cx="1249680" cy="990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sp>
        <p:nvSpPr>
          <p:cNvPr id="44" name="Arrow: Right 43">
            <a:extLst>
              <a:ext uri="{FF2B5EF4-FFF2-40B4-BE49-F238E27FC236}">
                <a16:creationId xmlns:a16="http://schemas.microsoft.com/office/drawing/2014/main" id="{8865B7FC-3CB1-4FF7-B327-110F98151DEA}"/>
              </a:ext>
            </a:extLst>
          </p:cNvPr>
          <p:cNvSpPr/>
          <p:nvPr/>
        </p:nvSpPr>
        <p:spPr bwMode="gray">
          <a:xfrm rot="1078474">
            <a:off x="1618875" y="2054700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45" name="Table 7">
            <a:extLst>
              <a:ext uri="{FF2B5EF4-FFF2-40B4-BE49-F238E27FC236}">
                <a16:creationId xmlns:a16="http://schemas.microsoft.com/office/drawing/2014/main" id="{690235C4-681F-4EA6-9E11-04E970BAC375}"/>
              </a:ext>
            </a:extLst>
          </p:cNvPr>
          <p:cNvGraphicFramePr>
            <a:graphicFrameLocks noGrp="1"/>
          </p:cNvGraphicFramePr>
          <p:nvPr/>
        </p:nvGraphicFramePr>
        <p:xfrm>
          <a:off x="6188218" y="1503639"/>
          <a:ext cx="443793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Attr_1</a:t>
                      </a:r>
                    </a:p>
                    <a:p>
                      <a:r>
                        <a:rPr lang="de-DE" sz="300" dirty="0"/>
                        <a:t>Attr_3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E0F9046-A646-464A-99D5-510FCCCFCD6E}"/>
              </a:ext>
            </a:extLst>
          </p:cNvPr>
          <p:cNvGraphicFramePr>
            <a:graphicFrameLocks noGrp="1"/>
          </p:cNvGraphicFramePr>
          <p:nvPr/>
        </p:nvGraphicFramePr>
        <p:xfrm>
          <a:off x="6188218" y="1908049"/>
          <a:ext cx="443793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4AC9B56C-503C-457C-AF52-B8E336D18038}"/>
              </a:ext>
            </a:extLst>
          </p:cNvPr>
          <p:cNvGraphicFramePr>
            <a:graphicFrameLocks noGrp="1"/>
          </p:cNvGraphicFramePr>
          <p:nvPr/>
        </p:nvGraphicFramePr>
        <p:xfrm>
          <a:off x="6185776" y="2679708"/>
          <a:ext cx="44379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61840">
                <a:tc>
                  <a:txBody>
                    <a:bodyPr/>
                    <a:lstStyle/>
                    <a:p>
                      <a:r>
                        <a:rPr lang="de-DE" sz="300" dirty="0"/>
                        <a:t>Attr_n-2</a:t>
                      </a:r>
                    </a:p>
                    <a:p>
                      <a:r>
                        <a:rPr lang="de-DE" sz="300" dirty="0"/>
                        <a:t>Attr_n-1</a:t>
                      </a:r>
                    </a:p>
                    <a:p>
                      <a:r>
                        <a:rPr lang="de-DE" sz="300" dirty="0"/>
                        <a:t>Attr_n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7238624B-F27D-4D26-BEC9-B88AE790B8D7}"/>
              </a:ext>
            </a:extLst>
          </p:cNvPr>
          <p:cNvSpPr/>
          <p:nvPr/>
        </p:nvSpPr>
        <p:spPr bwMode="gray">
          <a:xfrm>
            <a:off x="6293481" y="2285572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1C73D2-BE8C-43F6-87D4-131CDC0F30DF}"/>
              </a:ext>
            </a:extLst>
          </p:cNvPr>
          <p:cNvSpPr/>
          <p:nvPr/>
        </p:nvSpPr>
        <p:spPr bwMode="gray">
          <a:xfrm>
            <a:off x="6293481" y="2421106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4DFA282-5B1C-434C-AE78-D504B7C0EF95}"/>
              </a:ext>
            </a:extLst>
          </p:cNvPr>
          <p:cNvSpPr/>
          <p:nvPr/>
        </p:nvSpPr>
        <p:spPr bwMode="gray">
          <a:xfrm>
            <a:off x="6293481" y="2550407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C9CB786-B7A6-480B-8CC1-FA62B4821E1E}"/>
              </a:ext>
            </a:extLst>
          </p:cNvPr>
          <p:cNvSpPr/>
          <p:nvPr/>
        </p:nvSpPr>
        <p:spPr bwMode="gray">
          <a:xfrm rot="20081589">
            <a:off x="1627198" y="2267403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43471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4B986-A08F-482D-999E-1ED01E4E66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307DB1-15CA-4B8F-A9D9-124B1489ED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473C01-F882-48C2-9EC1-7CD789B99B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7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DC270E-1B39-4C9E-85F2-AD95C207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Approach – „Naive“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46ECA5-50A6-4252-BF62-A555F7446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35" y="1099954"/>
            <a:ext cx="7102816" cy="246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6493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4B986-A08F-482D-999E-1ED01E4E66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307DB1-15CA-4B8F-A9D9-124B1489ED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473C01-F882-48C2-9EC1-7CD789B99B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8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DC270E-1B39-4C9E-85F2-AD95C207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Approach – „Naive“ v2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C1FB7-6431-4C81-82AB-87B21830C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904" y="1205360"/>
            <a:ext cx="1504111" cy="5214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780719-96C5-4FC0-9C17-A92B1EB56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87" y="1340380"/>
            <a:ext cx="7142537" cy="313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4137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CA498C-CB22-4D46-AF35-BCFE260B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- Example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1EEBB-CCEF-4EB4-A755-1AD6837780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F0CCB-3957-484C-8C9B-E7F3744476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3BCF-CC07-4550-B288-59761E4019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9</a:t>
            </a:fld>
            <a:endParaRPr lang="en-US" b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1BDF8E-A44F-4E75-A5F6-E4DD81640680}"/>
              </a:ext>
            </a:extLst>
          </p:cNvPr>
          <p:cNvGrpSpPr/>
          <p:nvPr/>
        </p:nvGrpSpPr>
        <p:grpSpPr>
          <a:xfrm>
            <a:off x="1801424" y="1498255"/>
            <a:ext cx="3991753" cy="2451789"/>
            <a:chOff x="755576" y="1825983"/>
            <a:chExt cx="3991753" cy="245178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D359BD4-C962-4EC8-9573-A70ED05DDB09}"/>
                </a:ext>
              </a:extLst>
            </p:cNvPr>
            <p:cNvSpPr/>
            <p:nvPr/>
          </p:nvSpPr>
          <p:spPr bwMode="gray">
            <a:xfrm>
              <a:off x="755576" y="1958720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357BEA2-30A3-4811-8C92-42A990A15064}"/>
                </a:ext>
              </a:extLst>
            </p:cNvPr>
            <p:cNvSpPr/>
            <p:nvPr/>
          </p:nvSpPr>
          <p:spPr bwMode="gray">
            <a:xfrm>
              <a:off x="755576" y="2724150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BFC374D-3F72-48E3-8B0C-3C65EFD8C8FF}"/>
                </a:ext>
              </a:extLst>
            </p:cNvPr>
            <p:cNvSpPr/>
            <p:nvPr/>
          </p:nvSpPr>
          <p:spPr bwMode="gray">
            <a:xfrm>
              <a:off x="755580" y="3491264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73223D-8FCA-47BA-A920-946A3355C8F0}"/>
                </a:ext>
              </a:extLst>
            </p:cNvPr>
            <p:cNvSpPr/>
            <p:nvPr/>
          </p:nvSpPr>
          <p:spPr bwMode="gray">
            <a:xfrm>
              <a:off x="3955241" y="1825983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Att1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8D7201-0024-422A-874C-3EABFA6B3587}"/>
                </a:ext>
              </a:extLst>
            </p:cNvPr>
            <p:cNvSpPr/>
            <p:nvPr/>
          </p:nvSpPr>
          <p:spPr bwMode="gray">
            <a:xfrm>
              <a:off x="3955241" y="2486908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Att2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440C3F-8D8D-457F-BAAA-4149DD04CEAD}"/>
                </a:ext>
              </a:extLst>
            </p:cNvPr>
            <p:cNvSpPr/>
            <p:nvPr/>
          </p:nvSpPr>
          <p:spPr bwMode="gray">
            <a:xfrm>
              <a:off x="3955241" y="3147833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Att3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6CFA59-1812-46F8-8E93-ABCFAD6526B0}"/>
                </a:ext>
              </a:extLst>
            </p:cNvPr>
            <p:cNvSpPr/>
            <p:nvPr/>
          </p:nvSpPr>
          <p:spPr bwMode="gray">
            <a:xfrm>
              <a:off x="3955241" y="3808758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Att4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E1CDDFC-C698-4326-B11A-2FBAD3474BE9}"/>
                </a:ext>
              </a:extLst>
            </p:cNvPr>
            <p:cNvCxnSpPr>
              <a:stCxn id="7" idx="3"/>
              <a:endCxn id="10" idx="1"/>
            </p:cNvCxnSpPr>
            <p:nvPr/>
          </p:nvCxnSpPr>
          <p:spPr bwMode="gray">
            <a:xfrm flipV="1">
              <a:off x="1691680" y="2060490"/>
              <a:ext cx="2263561" cy="20474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938C500-F79A-4695-BC9D-A5668C0D4F53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 bwMode="gray">
            <a:xfrm>
              <a:off x="1691680" y="2265235"/>
              <a:ext cx="2263561" cy="45618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E71965B-82D1-489F-ABA2-3CE471667C2E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 bwMode="gray">
            <a:xfrm flipV="1">
              <a:off x="1691680" y="2060490"/>
              <a:ext cx="2263561" cy="97017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92208FD-0F07-480B-A54B-D511DC94D30D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 bwMode="gray">
            <a:xfrm flipV="1">
              <a:off x="1691680" y="2721415"/>
              <a:ext cx="2263561" cy="30925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2A2C5AB-CF68-4D00-8CE6-D4C8CA1B1961}"/>
                </a:ext>
              </a:extLst>
            </p:cNvPr>
            <p:cNvCxnSpPr>
              <a:cxnSpLocks/>
              <a:stCxn id="8" idx="3"/>
              <a:endCxn id="12" idx="1"/>
            </p:cNvCxnSpPr>
            <p:nvPr/>
          </p:nvCxnSpPr>
          <p:spPr bwMode="gray">
            <a:xfrm>
              <a:off x="1691680" y="3030665"/>
              <a:ext cx="2263561" cy="35167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48BFBBB-4162-46D1-8CF0-C5D801C01C0A}"/>
                </a:ext>
              </a:extLst>
            </p:cNvPr>
            <p:cNvCxnSpPr>
              <a:cxnSpLocks/>
              <a:stCxn id="9" idx="3"/>
              <a:endCxn id="13" idx="1"/>
            </p:cNvCxnSpPr>
            <p:nvPr/>
          </p:nvCxnSpPr>
          <p:spPr bwMode="gray">
            <a:xfrm>
              <a:off x="1691684" y="3797779"/>
              <a:ext cx="2263557" cy="245486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2071328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_Fakultät_11_EXP v20170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HPI_05_EXP" id="{EEEEA749-3836-4DC6-BA52-AE8D0ADE122A}" vid="{1AF48529-3759-4302-91D0-708D448B88CB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Template_HPI_201707__Verdana_20pt_</Template>
  <TotalTime>6211</TotalTime>
  <Words>2988</Words>
  <Application>Microsoft Office PowerPoint</Application>
  <PresentationFormat>On-screen Show (16:9)</PresentationFormat>
  <Paragraphs>1476</Paragraphs>
  <Slides>54</Slides>
  <Notes>12</Notes>
  <HiddenSlides>20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-apple-system</vt:lpstr>
      <vt:lpstr>Arial</vt:lpstr>
      <vt:lpstr>Verdana</vt:lpstr>
      <vt:lpstr>TEMPLATE_Fakultät_11_EXP v201702</vt:lpstr>
      <vt:lpstr>Discovering a Global Data Model from Event Logs</vt:lpstr>
      <vt:lpstr>Agenda</vt:lpstr>
      <vt:lpstr>Baseline - Model Discovery on Single Event Log</vt:lpstr>
      <vt:lpstr>Problem Definition</vt:lpstr>
      <vt:lpstr>Approach – „Naive“</vt:lpstr>
      <vt:lpstr>Approach – „Naive“ v2</vt:lpstr>
      <vt:lpstr>Approach – „Naive“</vt:lpstr>
      <vt:lpstr>Approach – „Naive“ v2</vt:lpstr>
      <vt:lpstr>A2A Diagrams - Example</vt:lpstr>
      <vt:lpstr>A2A Diagrams </vt:lpstr>
      <vt:lpstr>A2A Diagrams - Example</vt:lpstr>
      <vt:lpstr>A2A Diagrams - Example</vt:lpstr>
      <vt:lpstr>A2A Diagrams – Real World Example</vt:lpstr>
      <vt:lpstr>A2A Diagrams – Data Structure</vt:lpstr>
      <vt:lpstr>A2A Diagrams – Data Structure</vt:lpstr>
      <vt:lpstr>Underlying Schema –  Which Attributes Belong Together?</vt:lpstr>
      <vt:lpstr>Underlying Schema –  Which Attributes Belong Together?</vt:lpstr>
      <vt:lpstr>Underlying Schema –  Which Attributes Belong Together?</vt:lpstr>
      <vt:lpstr>Underlying Schema –  Which Attributes Belong Together?</vt:lpstr>
      <vt:lpstr>Underlying Schema –  Which Attributes Belong Together?</vt:lpstr>
      <vt:lpstr>Underlying Schema –  Which Attributes Belong Together?</vt:lpstr>
      <vt:lpstr>Underlying Schema –  Which Attributes Belong Together?</vt:lpstr>
      <vt:lpstr>PowerPoint Presentation</vt:lpstr>
      <vt:lpstr>Rules in Data - Rule 1</vt:lpstr>
      <vt:lpstr>Rules in Data - Rule 2</vt:lpstr>
      <vt:lpstr>Rules in Data - Rule 3</vt:lpstr>
      <vt:lpstr>Rules in Data - Rule 4</vt:lpstr>
      <vt:lpstr>Rule 4</vt:lpstr>
      <vt:lpstr>Rule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Matching</vt:lpstr>
      <vt:lpstr>Key Matching</vt:lpstr>
      <vt:lpstr>Definition: Fully connected event logs</vt:lpstr>
      <vt:lpstr>PowerPoint Presentation</vt:lpstr>
      <vt:lpstr>Definition: Fully connected event logs</vt:lpstr>
      <vt:lpstr>Definition: Fully connected event logs</vt:lpstr>
      <vt:lpstr>Multiple Event Log Characteristics</vt:lpstr>
      <vt:lpstr>PowerPoint Presentation</vt:lpstr>
      <vt:lpstr>Thank you  for your attention!</vt:lpstr>
      <vt:lpstr>Related Work –  Schema Matching on Event Logs</vt:lpstr>
      <vt:lpstr>Related Work –  Deriving Data Model from Related BPMs</vt:lpstr>
      <vt:lpstr>PowerPoint Presentation</vt:lpstr>
      <vt:lpstr>PowerPoint Presentation</vt:lpstr>
      <vt:lpstr>PowerPoint Presentation</vt:lpstr>
      <vt:lpstr>Explanations - Text layers</vt:lpstr>
      <vt:lpstr>Explanations - Footer</vt:lpstr>
      <vt:lpstr>Explanations - Drawing guides</vt:lpstr>
      <vt:lpstr>Explanations - Slide layouts</vt:lpstr>
    </vt:vector>
  </TitlesOfParts>
  <Company>Hasso-Plattner-Institut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(Verdana 20pt) - maximum 2 lines</dc:title>
  <dc:creator>Tentacula Geht-dich-nix-an</dc:creator>
  <cp:lastModifiedBy>Tentacula Geht-dich-nix-an</cp:lastModifiedBy>
  <cp:revision>11</cp:revision>
  <cp:lastPrinted>2014-05-07T12:19:03Z</cp:lastPrinted>
  <dcterms:created xsi:type="dcterms:W3CDTF">2021-07-12T13:05:59Z</dcterms:created>
  <dcterms:modified xsi:type="dcterms:W3CDTF">2021-07-18T11:20:44Z</dcterms:modified>
</cp:coreProperties>
</file>